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649" r:id="rId1"/>
  </p:sldMasterIdLst>
  <p:notesMasterIdLst>
    <p:notesMasterId r:id="rId17"/>
  </p:notesMasterIdLst>
  <p:sldIdLst>
    <p:sldId id="352" r:id="rId2"/>
    <p:sldId id="353" r:id="rId3"/>
    <p:sldId id="354" r:id="rId4"/>
    <p:sldId id="356" r:id="rId5"/>
    <p:sldId id="357" r:id="rId6"/>
    <p:sldId id="358" r:id="rId7"/>
    <p:sldId id="355" r:id="rId8"/>
    <p:sldId id="359" r:id="rId9"/>
    <p:sldId id="360" r:id="rId10"/>
    <p:sldId id="361" r:id="rId11"/>
    <p:sldId id="362" r:id="rId12"/>
    <p:sldId id="363" r:id="rId13"/>
    <p:sldId id="364" r:id="rId14"/>
    <p:sldId id="365" r:id="rId15"/>
    <p:sldId id="366" r:id="rId16"/>
  </p:sldIdLst>
  <p:sldSz cx="9144000" cy="6858000" type="screen4x3"/>
  <p:notesSz cx="6805613" cy="9939338"/>
  <p:defaultTextStyle>
    <a:defPPr>
      <a:defRPr lang="ja-JP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BE0E3"/>
    <a:srgbClr val="CC9900"/>
    <a:srgbClr val="D9D9D9"/>
    <a:srgbClr val="F7F300"/>
    <a:srgbClr val="00B050"/>
    <a:srgbClr val="0070C0"/>
    <a:srgbClr val="E6E6E6"/>
    <a:srgbClr val="EB7B15"/>
    <a:srgbClr val="EB9915"/>
    <a:srgbClr val="FF99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D083AE6-46FA-4A59-8FB0-9F97EB10719F}" styleName="淡色スタイル 3 - アクセント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616DA210-FB5B-4158-B5E0-FEB733F419BA}" styleName="スタイル (淡色)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F2DE63D5-997A-4646-A377-4702673A728D}" styleName="淡色スタイル 2 - アクセント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00A15C55-8517-42AA-B614-E9B94910E393}" styleName="中間スタイル 2 - アクセント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中間スタイル 2 - アクセント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125E5076-3810-47DD-B79F-674D7AD40C01}" styleName="濃色スタイル 1 - アクセント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6D9F66E-5EB9-4882-86FB-DCBF35E3C3E4}" styleName="中間スタイル 4 - アクセント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72833802-FEF1-4C79-8D5D-14CF1EAF98D9}" styleName="淡色スタイル 2 - アクセント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BDBED569-4797-4DF1-A0F4-6AAB3CD982D8}" styleName="淡色スタイル 3 - アクセント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E25E649-3F16-4E02-A733-19D2CDBF48F0}" styleName="中間スタイル 3 - アクセント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中間スタイル 3 - アクセント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737" autoAdjust="0"/>
    <p:restoredTop sz="81678" autoAdjust="0"/>
  </p:normalViewPr>
  <p:slideViewPr>
    <p:cSldViewPr snapToGrid="0">
      <p:cViewPr varScale="1">
        <p:scale>
          <a:sx n="134" d="100"/>
          <a:sy n="134" d="100"/>
        </p:scale>
        <p:origin x="2468" y="76"/>
      </p:cViewPr>
      <p:guideLst>
        <p:guide orient="horz" pos="2160"/>
        <p:guide pos="2880"/>
      </p:guideLst>
    </p:cSldViewPr>
  </p:slideViewPr>
  <p:notesTextViewPr>
    <p:cViewPr>
      <p:scale>
        <a:sx n="82" d="100"/>
        <a:sy n="82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kumimoji="1" sz="1200">
                <a:latin typeface="Arial" charset="0"/>
                <a:ea typeface="ＭＳ Ｐゴシック" pitchFamily="50" charset="-128"/>
              </a:defRPr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3" name="日付プレースホルダ 2"/>
          <p:cNvSpPr>
            <a:spLocks noGrp="1"/>
          </p:cNvSpPr>
          <p:nvPr>
            <p:ph type="dt" idx="1"/>
          </p:nvPr>
        </p:nvSpPr>
        <p:spPr>
          <a:xfrm>
            <a:off x="3854450" y="0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kumimoji="1" sz="1200">
                <a:latin typeface="Arial" charset="0"/>
                <a:ea typeface="ＭＳ Ｐゴシック" pitchFamily="50" charset="-128"/>
              </a:defRPr>
            </a:lvl1pPr>
          </a:lstStyle>
          <a:p>
            <a:pPr>
              <a:defRPr/>
            </a:pPr>
            <a:fld id="{19D641E5-FB5C-4643-B6E5-2D180869F8C0}" type="datetimeFigureOut">
              <a:rPr lang="ja-JP" altLang="en-US"/>
              <a:pPr>
                <a:defRPr/>
              </a:pPr>
              <a:t>2023/2/15</a:t>
            </a:fld>
            <a:endParaRPr lang="ja-JP" altLang="en-US"/>
          </a:p>
        </p:txBody>
      </p:sp>
      <p:sp>
        <p:nvSpPr>
          <p:cNvPr id="4" name="スライド イメージ プレースホルダ 3"/>
          <p:cNvSpPr>
            <a:spLocks noGrp="1" noRot="1" noChangeAspect="1"/>
          </p:cNvSpPr>
          <p:nvPr>
            <p:ph type="sldImg" idx="2"/>
          </p:nvPr>
        </p:nvSpPr>
        <p:spPr>
          <a:xfrm>
            <a:off x="920750" y="746125"/>
            <a:ext cx="4965700" cy="3725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ja-JP" altLang="en-US" noProof="0"/>
          </a:p>
        </p:txBody>
      </p:sp>
      <p:sp>
        <p:nvSpPr>
          <p:cNvPr id="5" name="ノート プレースホルダ 4"/>
          <p:cNvSpPr>
            <a:spLocks noGrp="1"/>
          </p:cNvSpPr>
          <p:nvPr>
            <p:ph type="body" sz="quarter" idx="3"/>
          </p:nvPr>
        </p:nvSpPr>
        <p:spPr>
          <a:xfrm>
            <a:off x="681038" y="4721225"/>
            <a:ext cx="5443537" cy="44719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noProof="0"/>
              <a:t>マスタ テキストの書式設定</a:t>
            </a:r>
          </a:p>
          <a:p>
            <a:pPr lvl="1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4"/>
          </p:nvPr>
        </p:nvSpPr>
        <p:spPr>
          <a:xfrm>
            <a:off x="0" y="9440863"/>
            <a:ext cx="2949575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kumimoji="1" sz="1200">
                <a:latin typeface="Arial" charset="0"/>
                <a:ea typeface="ＭＳ Ｐゴシック" pitchFamily="50" charset="-128"/>
              </a:defRPr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7" name="スライド番号プレースホルダ 6"/>
          <p:cNvSpPr>
            <a:spLocks noGrp="1"/>
          </p:cNvSpPr>
          <p:nvPr>
            <p:ph type="sldNum" sz="quarter" idx="5"/>
          </p:nvPr>
        </p:nvSpPr>
        <p:spPr>
          <a:xfrm>
            <a:off x="3854450" y="9440863"/>
            <a:ext cx="2949575" cy="4968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kumimoji="1" sz="1200"/>
            </a:lvl1pPr>
          </a:lstStyle>
          <a:p>
            <a:pPr>
              <a:defRPr/>
            </a:pPr>
            <a:fld id="{DD42D3B0-F14F-4839-A18D-50CEEB9F25C7}" type="slidenum">
              <a:rPr lang="ja-JP" altLang="en-US"/>
              <a:pPr>
                <a:defRPr/>
              </a:pPr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420645528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D42D3B0-F14F-4839-A18D-50CEEB9F25C7}" type="slidenum">
              <a:rPr lang="ja-JP" altLang="en-US" smtClean="0"/>
              <a:pPr>
                <a:defRPr/>
              </a:pPr>
              <a:t>0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9742166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E : </a:t>
            </a:r>
            <a:r>
              <a:rPr kumimoji="1" lang="ja-JP" altLang="en-US" dirty="0"/>
              <a:t>電場の強度 </a:t>
            </a:r>
            <a:r>
              <a:rPr kumimoji="1" lang="en-US" altLang="ja-JP" dirty="0"/>
              <a:t>electric field</a:t>
            </a:r>
          </a:p>
          <a:p>
            <a:r>
              <a:rPr kumimoji="1" lang="en-US" altLang="ja-JP" dirty="0"/>
              <a:t>B : </a:t>
            </a:r>
            <a:r>
              <a:rPr kumimoji="1" lang="ja-JP" altLang="en-US" dirty="0"/>
              <a:t>磁束密度　閉曲線 </a:t>
            </a:r>
            <a:r>
              <a:rPr kumimoji="1" lang="en-US" altLang="ja-JP" dirty="0"/>
              <a:t>magnetic field</a:t>
            </a:r>
          </a:p>
          <a:p>
            <a:r>
              <a:rPr kumimoji="1" lang="en-US" altLang="ja-JP" dirty="0"/>
              <a:t>H : </a:t>
            </a:r>
            <a:r>
              <a:rPr kumimoji="1" lang="ja-JP" altLang="en-US" dirty="0"/>
              <a:t>磁場の強度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D42D3B0-F14F-4839-A18D-50CEEB9F25C7}" type="slidenum">
              <a:rPr lang="ja-JP" altLang="en-US" smtClean="0"/>
              <a:pPr>
                <a:defRPr/>
              </a:pPr>
              <a:t>2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332203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From any point on a curve, we can find an approximation of a nearby point on the curve by moving a short distance along a line tangent to the curve.</a:t>
            </a:r>
          </a:p>
          <a:p>
            <a:r>
              <a:rPr kumimoji="1" lang="en-US" altLang="ja-JP" dirty="0"/>
              <a:t>I replace the</a:t>
            </a:r>
            <a:r>
              <a:rPr kumimoji="1" lang="ja-JP" altLang="en-US" dirty="0"/>
              <a:t> </a:t>
            </a:r>
            <a:r>
              <a:rPr kumimoji="1" lang="en-US" altLang="ja-JP" dirty="0"/>
              <a:t>differential</a:t>
            </a:r>
            <a:r>
              <a:rPr kumimoji="1" lang="ja-JP" altLang="en-US" dirty="0"/>
              <a:t> </a:t>
            </a:r>
            <a:r>
              <a:rPr kumimoji="1" lang="en-US" altLang="ja-JP" dirty="0"/>
              <a:t>equation</a:t>
            </a:r>
            <a:r>
              <a:rPr kumimoji="1" lang="ja-JP" altLang="en-US" dirty="0"/>
              <a:t> </a:t>
            </a:r>
            <a:r>
              <a:rPr kumimoji="1" lang="en-US" altLang="ja-JP" dirty="0"/>
              <a:t>to</a:t>
            </a:r>
            <a:r>
              <a:rPr kumimoji="1" lang="ja-JP" altLang="en-US" dirty="0"/>
              <a:t> </a:t>
            </a:r>
            <a:r>
              <a:rPr kumimoji="1" lang="en-US" altLang="ja-JP" dirty="0"/>
              <a:t>finite</a:t>
            </a:r>
            <a:r>
              <a:rPr kumimoji="1" lang="ja-JP" altLang="en-US" dirty="0"/>
              <a:t> </a:t>
            </a:r>
            <a:r>
              <a:rPr kumimoji="1" lang="en-US" altLang="ja-JP" dirty="0"/>
              <a:t>difference</a:t>
            </a:r>
            <a:r>
              <a:rPr kumimoji="1" lang="ja-JP" altLang="en-US" dirty="0"/>
              <a:t> </a:t>
            </a:r>
            <a:r>
              <a:rPr kumimoji="1" lang="en-US" altLang="ja-JP" dirty="0"/>
              <a:t>approximation.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D42D3B0-F14F-4839-A18D-50CEEB9F25C7}" type="slidenum">
              <a:rPr lang="ja-JP" altLang="en-US" smtClean="0"/>
              <a:pPr>
                <a:defRPr/>
              </a:pPr>
              <a:t>3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8601744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We can see the propagation of electric field.</a:t>
            </a:r>
          </a:p>
          <a:p>
            <a:r>
              <a:rPr kumimoji="1" lang="en-US" altLang="ja-JP" dirty="0"/>
              <a:t>It spreads out in a radial pattern from point x = 1, y = 1 (upper left side).</a:t>
            </a:r>
            <a:br>
              <a:rPr kumimoji="1" lang="en-US" altLang="ja-JP" dirty="0"/>
            </a:br>
            <a:r>
              <a:rPr kumimoji="1" lang="en-US" altLang="ja-JP" dirty="0"/>
              <a:t>Probably, this graph is automatically adjusted to adequate color map range in every frame.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D42D3B0-F14F-4839-A18D-50CEEB9F25C7}" type="slidenum">
              <a:rPr lang="ja-JP" altLang="en-US" smtClean="0"/>
              <a:pPr>
                <a:defRPr/>
              </a:pPr>
              <a:t>6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9100536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I fixed the color map range from 0 to 0.1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D42D3B0-F14F-4839-A18D-50CEEB9F25C7}" type="slidenum">
              <a:rPr lang="ja-JP" altLang="en-US" smtClean="0"/>
              <a:pPr>
                <a:defRPr/>
              </a:pPr>
              <a:t>7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8993223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D42D3B0-F14F-4839-A18D-50CEEB9F25C7}" type="slidenum">
              <a:rPr lang="ja-JP" altLang="en-US" smtClean="0"/>
              <a:pPr>
                <a:defRPr/>
              </a:pPr>
              <a:t>9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877184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This method calculates acceleration components more accurately than the Euler method.</a:t>
            </a:r>
            <a:br>
              <a:rPr kumimoji="1" lang="en-US" altLang="ja-JP" dirty="0"/>
            </a:br>
            <a:r>
              <a:rPr kumimoji="1" lang="en-US" altLang="ja-JP" dirty="0"/>
              <a:t>After calculating from k1 to k4, we can update the velocity of the charged particles.</a:t>
            </a:r>
            <a:br>
              <a:rPr kumimoji="1" lang="en-US" altLang="ja-JP" dirty="0"/>
            </a:br>
            <a:r>
              <a:rPr kumimoji="1" lang="ja-JP" altLang="en-US" dirty="0"/>
              <a:t>加速度成分をもう少し精度良く計算したもの。</a:t>
            </a:r>
            <a:br>
              <a:rPr kumimoji="1" lang="en-US" altLang="ja-JP" dirty="0"/>
            </a:b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D42D3B0-F14F-4839-A18D-50CEEB9F25C7}" type="slidenum">
              <a:rPr lang="ja-JP" altLang="en-US" smtClean="0"/>
              <a:pPr>
                <a:defRPr/>
              </a:pPr>
              <a:t>10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1783592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D42D3B0-F14F-4839-A18D-50CEEB9F25C7}" type="slidenum">
              <a:rPr lang="ja-JP" altLang="en-US" smtClean="0"/>
              <a:pPr>
                <a:defRPr/>
              </a:pPr>
              <a:t>14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42290784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481013" y="701675"/>
            <a:ext cx="195262" cy="195263"/>
          </a:xfrm>
          <a:prstGeom prst="rect">
            <a:avLst/>
          </a:prstGeom>
          <a:gradFill rotWithShape="1">
            <a:gsLst>
              <a:gs pos="0">
                <a:schemeClr val="tx1"/>
              </a:gs>
              <a:gs pos="100000">
                <a:srgbClr val="006600"/>
              </a:gs>
            </a:gsLst>
            <a:lin ang="189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ctr">
              <a:defRPr/>
            </a:pPr>
            <a:endParaRPr lang="ja-JP" altLang="en-US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668338" y="487363"/>
            <a:ext cx="212725" cy="212725"/>
          </a:xfrm>
          <a:prstGeom prst="rect">
            <a:avLst/>
          </a:prstGeom>
          <a:gradFill rotWithShape="1">
            <a:gsLst>
              <a:gs pos="0">
                <a:srgbClr val="008000"/>
              </a:gs>
              <a:gs pos="100000">
                <a:schemeClr val="folHlink"/>
              </a:gs>
            </a:gsLst>
            <a:lin ang="189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ctr">
              <a:defRPr/>
            </a:pPr>
            <a:endParaRPr lang="ja-JP" alt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869950" y="274638"/>
            <a:ext cx="212725" cy="212725"/>
          </a:xfrm>
          <a:prstGeom prst="rect">
            <a:avLst/>
          </a:prstGeom>
          <a:gradFill rotWithShape="1">
            <a:gsLst>
              <a:gs pos="0">
                <a:schemeClr val="folHlink"/>
              </a:gs>
              <a:gs pos="100000">
                <a:srgbClr val="DBFF93"/>
              </a:gs>
            </a:gsLst>
            <a:lin ang="189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ctr">
              <a:defRPr/>
            </a:pPr>
            <a:endParaRPr lang="ja-JP" altLang="en-US"/>
          </a:p>
        </p:txBody>
      </p:sp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1587500" y="6523038"/>
            <a:ext cx="714533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>
              <a:defRPr/>
            </a:pPr>
            <a:r>
              <a:rPr lang="en-US" altLang="ja-JP" b="1" i="1" dirty="0">
                <a:latin typeface="Times New Roman" pitchFamily="18" charset="0"/>
                <a:ea typeface="HGS行書体" pitchFamily="66" charset="-128"/>
              </a:rPr>
              <a:t>Kobe University</a:t>
            </a:r>
            <a:r>
              <a:rPr lang="ja-JP" altLang="en-US" b="1" i="1" dirty="0">
                <a:latin typeface="Times New Roman" pitchFamily="18" charset="0"/>
                <a:ea typeface="HGS行書体" pitchFamily="66" charset="-128"/>
              </a:rPr>
              <a:t> </a:t>
            </a:r>
            <a:r>
              <a:rPr lang="en-US" altLang="ja-JP" b="1" i="1" dirty="0">
                <a:latin typeface="Times New Roman" pitchFamily="18" charset="0"/>
                <a:ea typeface="HGS行書体" pitchFamily="66" charset="-128"/>
              </a:rPr>
              <a:t>Integrated </a:t>
            </a:r>
            <a:r>
              <a:rPr lang="en-US" altLang="ja-JP" b="1" i="1" dirty="0" err="1">
                <a:latin typeface="Times New Roman" pitchFamily="18" charset="0"/>
                <a:ea typeface="HGS行書体" pitchFamily="66" charset="-128"/>
              </a:rPr>
              <a:t>Silicon&amp;Software</a:t>
            </a:r>
            <a:r>
              <a:rPr lang="en-US" altLang="ja-JP" b="1" i="1" dirty="0">
                <a:latin typeface="Times New Roman" pitchFamily="18" charset="0"/>
                <a:ea typeface="HGS行書体" pitchFamily="66" charset="-128"/>
              </a:rPr>
              <a:t> Architecture Laboratory</a:t>
            </a:r>
          </a:p>
        </p:txBody>
      </p:sp>
      <p:sp>
        <p:nvSpPr>
          <p:cNvPr id="8" name="Line 8"/>
          <p:cNvSpPr>
            <a:spLocks noChangeShapeType="1"/>
          </p:cNvSpPr>
          <p:nvPr/>
        </p:nvSpPr>
        <p:spPr bwMode="auto">
          <a:xfrm>
            <a:off x="122238" y="6553200"/>
            <a:ext cx="842486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9" name="Line 10"/>
          <p:cNvSpPr>
            <a:spLocks noChangeShapeType="1"/>
          </p:cNvSpPr>
          <p:nvPr/>
        </p:nvSpPr>
        <p:spPr bwMode="auto">
          <a:xfrm>
            <a:off x="481013" y="300038"/>
            <a:ext cx="0" cy="492918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10" name="Line 11"/>
          <p:cNvSpPr>
            <a:spLocks noChangeShapeType="1"/>
          </p:cNvSpPr>
          <p:nvPr/>
        </p:nvSpPr>
        <p:spPr bwMode="auto">
          <a:xfrm>
            <a:off x="193675" y="900113"/>
            <a:ext cx="869315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11" name="Line 12"/>
          <p:cNvSpPr>
            <a:spLocks noChangeShapeType="1"/>
          </p:cNvSpPr>
          <p:nvPr/>
        </p:nvSpPr>
        <p:spPr bwMode="auto">
          <a:xfrm>
            <a:off x="8047038" y="4951413"/>
            <a:ext cx="0" cy="160178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p:pic>
        <p:nvPicPr>
          <p:cNvPr id="12" name="Picture 13" descr="kobe-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7550" y="161925"/>
            <a:ext cx="1546225" cy="655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ectangle 14"/>
          <p:cNvSpPr>
            <a:spLocks noChangeArrowheads="1"/>
          </p:cNvSpPr>
          <p:nvPr/>
        </p:nvSpPr>
        <p:spPr bwMode="auto">
          <a:xfrm>
            <a:off x="8054975" y="6348413"/>
            <a:ext cx="195263" cy="195262"/>
          </a:xfrm>
          <a:prstGeom prst="rect">
            <a:avLst/>
          </a:prstGeom>
          <a:gradFill rotWithShape="1">
            <a:gsLst>
              <a:gs pos="0">
                <a:schemeClr val="tx1"/>
              </a:gs>
              <a:gs pos="100000">
                <a:srgbClr val="006600"/>
              </a:gs>
            </a:gsLst>
            <a:lin ang="189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ctr">
              <a:defRPr/>
            </a:pPr>
            <a:endParaRPr lang="ja-JP" altLang="en-US"/>
          </a:p>
        </p:txBody>
      </p:sp>
      <p:sp>
        <p:nvSpPr>
          <p:cNvPr id="14" name="Rectangle 15"/>
          <p:cNvSpPr>
            <a:spLocks noChangeArrowheads="1"/>
          </p:cNvSpPr>
          <p:nvPr/>
        </p:nvSpPr>
        <p:spPr bwMode="auto">
          <a:xfrm>
            <a:off x="8242300" y="6134100"/>
            <a:ext cx="212725" cy="212725"/>
          </a:xfrm>
          <a:prstGeom prst="rect">
            <a:avLst/>
          </a:prstGeom>
          <a:gradFill rotWithShape="1">
            <a:gsLst>
              <a:gs pos="0">
                <a:srgbClr val="008000"/>
              </a:gs>
              <a:gs pos="100000">
                <a:schemeClr val="folHlink"/>
              </a:gs>
            </a:gsLst>
            <a:lin ang="189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ctr">
              <a:defRPr/>
            </a:pPr>
            <a:endParaRPr lang="ja-JP" altLang="en-US"/>
          </a:p>
        </p:txBody>
      </p:sp>
      <p:sp>
        <p:nvSpPr>
          <p:cNvPr id="15" name="Rectangle 16"/>
          <p:cNvSpPr>
            <a:spLocks noChangeArrowheads="1"/>
          </p:cNvSpPr>
          <p:nvPr/>
        </p:nvSpPr>
        <p:spPr bwMode="auto">
          <a:xfrm>
            <a:off x="8443913" y="5921375"/>
            <a:ext cx="212725" cy="212725"/>
          </a:xfrm>
          <a:prstGeom prst="rect">
            <a:avLst/>
          </a:prstGeom>
          <a:gradFill rotWithShape="1">
            <a:gsLst>
              <a:gs pos="0">
                <a:schemeClr val="folHlink"/>
              </a:gs>
              <a:gs pos="100000">
                <a:srgbClr val="DBFF93"/>
              </a:gs>
            </a:gsLst>
            <a:lin ang="189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ctr">
              <a:defRPr/>
            </a:pPr>
            <a:endParaRPr lang="ja-JP" altLang="en-US"/>
          </a:p>
        </p:txBody>
      </p:sp>
      <p:sp>
        <p:nvSpPr>
          <p:cNvPr id="6149" name="Rectangle 5"/>
          <p:cNvSpPr>
            <a:spLocks noGrp="1" noChangeArrowheads="1"/>
          </p:cNvSpPr>
          <p:nvPr>
            <p:ph type="ctrTitle"/>
          </p:nvPr>
        </p:nvSpPr>
        <p:spPr>
          <a:xfrm>
            <a:off x="685800" y="1196975"/>
            <a:ext cx="7772400" cy="1470025"/>
          </a:xfrm>
        </p:spPr>
        <p:txBody>
          <a:bodyPr/>
          <a:lstStyle>
            <a:lvl1pPr>
              <a:defRPr sz="4000" b="1">
                <a:latin typeface="+mj-ea"/>
                <a:ea typeface="+mj-ea"/>
              </a:defRPr>
            </a:lvl1pPr>
          </a:lstStyle>
          <a:p>
            <a:r>
              <a:rPr lang="ja-JP" altLang="en-US" dirty="0"/>
              <a:t>マスタ タイトルの書式設定</a:t>
            </a:r>
          </a:p>
        </p:txBody>
      </p:sp>
      <p:sp>
        <p:nvSpPr>
          <p:cNvPr id="6150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1527175" y="3284538"/>
            <a:ext cx="5616575" cy="1968500"/>
          </a:xfrm>
        </p:spPr>
        <p:txBody>
          <a:bodyPr/>
          <a:lstStyle>
            <a:lvl1pPr marL="0" indent="0" algn="ctr">
              <a:buFontTx/>
              <a:buNone/>
              <a:defRPr sz="2800" b="1"/>
            </a:lvl1pPr>
          </a:lstStyle>
          <a:p>
            <a:r>
              <a:rPr lang="ja-JP" altLang="en-US" dirty="0"/>
              <a:t>マスタ サブタイトルの書式設定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19187259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15185275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638925" y="125413"/>
            <a:ext cx="2058988" cy="6189662"/>
          </a:xfrm>
        </p:spPr>
        <p:txBody>
          <a:bodyPr vert="eaVert"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>
          <a:xfrm>
            <a:off x="457200" y="125413"/>
            <a:ext cx="6029325" cy="6189662"/>
          </a:xfrm>
        </p:spPr>
        <p:txBody>
          <a:bodyPr vert="eaVert"/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42829486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マスタ タイトルの書式設定</a:t>
            </a:r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 dirty="0"/>
              <a:t>マスタ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38982185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ja-JP" altLang="en-US"/>
              <a:t>マスタ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23725933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コンテンツ プレースホルダ 2"/>
          <p:cNvSpPr>
            <a:spLocks noGrp="1"/>
          </p:cNvSpPr>
          <p:nvPr>
            <p:ph sz="half" idx="1"/>
          </p:nvPr>
        </p:nvSpPr>
        <p:spPr>
          <a:xfrm>
            <a:off x="457200" y="977900"/>
            <a:ext cx="4038600" cy="53371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648200" y="977900"/>
            <a:ext cx="4038600" cy="53371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1055822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 テキストの書式設定</a:t>
            </a:r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5" name="テキスト プレースホル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 テキストの書式設定</a:t>
            </a:r>
          </a:p>
        </p:txBody>
      </p:sp>
      <p:sp>
        <p:nvSpPr>
          <p:cNvPr id="6" name="コンテンツ プレースホル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21755503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 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6561140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034484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4365258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図プレースホル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ja-JP" altLang="en-US" noProof="0"/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20981435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68313" y="134938"/>
            <a:ext cx="8229600" cy="614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/>
              <a:t>マスタ タイトルの書式設定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052513"/>
            <a:ext cx="8229600" cy="533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1028" name="Line 4"/>
          <p:cNvSpPr>
            <a:spLocks noChangeShapeType="1"/>
          </p:cNvSpPr>
          <p:nvPr/>
        </p:nvSpPr>
        <p:spPr bwMode="auto">
          <a:xfrm>
            <a:off x="358775" y="781050"/>
            <a:ext cx="8424863" cy="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1029" name="Rectangle 5"/>
          <p:cNvSpPr>
            <a:spLocks noChangeArrowheads="1"/>
          </p:cNvSpPr>
          <p:nvPr/>
        </p:nvSpPr>
        <p:spPr bwMode="auto">
          <a:xfrm>
            <a:off x="8332788" y="6315075"/>
            <a:ext cx="7921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defRPr/>
            </a:pPr>
            <a:fld id="{F40925DD-588C-4216-95F6-8F097B295BD4}" type="slidenum">
              <a:rPr kumimoji="1" lang="en-US" altLang="ja-JP" sz="2400" b="1" smtClean="0">
                <a:solidFill>
                  <a:srgbClr val="000000"/>
                </a:solidFill>
              </a:rPr>
              <a:pPr algn="r" eaLnBrk="1" hangingPunct="1">
                <a:defRPr/>
              </a:pPr>
              <a:t>‹#›</a:t>
            </a:fld>
            <a:endParaRPr kumimoji="1" lang="en-US" altLang="ja-JP" sz="2400" b="1">
              <a:solidFill>
                <a:srgbClr val="000000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00" r:id="rId1"/>
    <p:sldLayoutId id="2147484190" r:id="rId2"/>
    <p:sldLayoutId id="2147484191" r:id="rId3"/>
    <p:sldLayoutId id="2147484192" r:id="rId4"/>
    <p:sldLayoutId id="2147484193" r:id="rId5"/>
    <p:sldLayoutId id="2147484194" r:id="rId6"/>
    <p:sldLayoutId id="2147484195" r:id="rId7"/>
    <p:sldLayoutId id="2147484196" r:id="rId8"/>
    <p:sldLayoutId id="2147484197" r:id="rId9"/>
    <p:sldLayoutId id="2147484198" r:id="rId10"/>
    <p:sldLayoutId id="214748419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000" b="1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000" b="1">
          <a:solidFill>
            <a:schemeClr val="tx2"/>
          </a:solidFill>
          <a:latin typeface="Arial" charset="0"/>
          <a:ea typeface="ＭＳ Ｐゴシック" pitchFamily="50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000" b="1">
          <a:solidFill>
            <a:schemeClr val="tx2"/>
          </a:solidFill>
          <a:latin typeface="Arial" charset="0"/>
          <a:ea typeface="ＭＳ Ｐゴシック" pitchFamily="50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000" b="1">
          <a:solidFill>
            <a:schemeClr val="tx2"/>
          </a:solidFill>
          <a:latin typeface="Arial" charset="0"/>
          <a:ea typeface="ＭＳ Ｐゴシック" pitchFamily="50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000" b="1">
          <a:solidFill>
            <a:schemeClr val="tx2"/>
          </a:solidFill>
          <a:latin typeface="Arial" charset="0"/>
          <a:ea typeface="ＭＳ Ｐゴシック" pitchFamily="50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3200">
          <a:solidFill>
            <a:schemeClr val="tx2"/>
          </a:solidFill>
          <a:latin typeface="Arial" charset="0"/>
          <a:ea typeface="ＭＳ Ｐゴシック" pitchFamily="50" charset="-128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3200">
          <a:solidFill>
            <a:schemeClr val="tx2"/>
          </a:solidFill>
          <a:latin typeface="Arial" charset="0"/>
          <a:ea typeface="ＭＳ Ｐゴシック" pitchFamily="50" charset="-128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3200">
          <a:solidFill>
            <a:schemeClr val="tx2"/>
          </a:solidFill>
          <a:latin typeface="Arial" charset="0"/>
          <a:ea typeface="ＭＳ Ｐゴシック" pitchFamily="50" charset="-128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3200">
          <a:solidFill>
            <a:schemeClr val="tx2"/>
          </a:solidFill>
          <a:latin typeface="Arial" charset="0"/>
          <a:ea typeface="ＭＳ Ｐゴシック" pitchFamily="50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kumimoji="1" sz="32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kumimoji="1" sz="2800" b="1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400" b="1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 b="1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 b="1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video" Target="../media/media7.mp4"/><Relationship Id="rId13" Type="http://schemas.openxmlformats.org/officeDocument/2006/relationships/slideLayout" Target="../slideLayouts/slideLayout2.xml"/><Relationship Id="rId18" Type="http://schemas.openxmlformats.org/officeDocument/2006/relationships/image" Target="../media/image23.png"/><Relationship Id="rId3" Type="http://schemas.microsoft.com/office/2007/relationships/media" Target="../media/media5.mp4"/><Relationship Id="rId7" Type="http://schemas.microsoft.com/office/2007/relationships/media" Target="../media/media7.mp4"/><Relationship Id="rId12" Type="http://schemas.openxmlformats.org/officeDocument/2006/relationships/video" Target="../media/media9.mp4"/><Relationship Id="rId17" Type="http://schemas.openxmlformats.org/officeDocument/2006/relationships/image" Target="../media/image22.png"/><Relationship Id="rId2" Type="http://schemas.openxmlformats.org/officeDocument/2006/relationships/video" Target="../media/media4.mp4"/><Relationship Id="rId16" Type="http://schemas.openxmlformats.org/officeDocument/2006/relationships/image" Target="../media/image21.png"/><Relationship Id="rId20" Type="http://schemas.openxmlformats.org/officeDocument/2006/relationships/image" Target="../media/image25.png"/><Relationship Id="rId1" Type="http://schemas.microsoft.com/office/2007/relationships/media" Target="../media/media4.mp4"/><Relationship Id="rId6" Type="http://schemas.openxmlformats.org/officeDocument/2006/relationships/video" Target="../media/media6.mp4"/><Relationship Id="rId11" Type="http://schemas.microsoft.com/office/2007/relationships/media" Target="../media/media9.mp4"/><Relationship Id="rId5" Type="http://schemas.microsoft.com/office/2007/relationships/media" Target="../media/media6.mp4"/><Relationship Id="rId15" Type="http://schemas.openxmlformats.org/officeDocument/2006/relationships/image" Target="../media/image20.png"/><Relationship Id="rId10" Type="http://schemas.openxmlformats.org/officeDocument/2006/relationships/video" Target="../media/media8.mp4"/><Relationship Id="rId19" Type="http://schemas.openxmlformats.org/officeDocument/2006/relationships/image" Target="../media/image24.png"/><Relationship Id="rId4" Type="http://schemas.openxmlformats.org/officeDocument/2006/relationships/video" Target="../media/media5.mp4"/><Relationship Id="rId9" Type="http://schemas.microsoft.com/office/2007/relationships/media" Target="../media/media8.mp4"/><Relationship Id="rId1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/>
          <p:cNvSpPr>
            <a:spLocks noGrp="1"/>
          </p:cNvSpPr>
          <p:nvPr>
            <p:ph type="ctrTitle"/>
          </p:nvPr>
        </p:nvSpPr>
        <p:spPr>
          <a:xfrm>
            <a:off x="685800" y="2339975"/>
            <a:ext cx="7772400" cy="1470025"/>
          </a:xfrm>
        </p:spPr>
        <p:txBody>
          <a:bodyPr/>
          <a:lstStyle/>
          <a:p>
            <a:pPr>
              <a:defRPr/>
            </a:pPr>
            <a:r>
              <a:rPr lang="en-US" altLang="ja-JP" dirty="0"/>
              <a:t>Space Electromagnetic Field Simulation</a:t>
            </a:r>
            <a:endParaRPr lang="ja-JP" altLang="en-US" dirty="0"/>
          </a:p>
        </p:txBody>
      </p:sp>
      <p:sp>
        <p:nvSpPr>
          <p:cNvPr id="4099" name="テキスト ボックス 4"/>
          <p:cNvSpPr txBox="1">
            <a:spLocks noChangeArrowheads="1"/>
          </p:cNvSpPr>
          <p:nvPr/>
        </p:nvSpPr>
        <p:spPr bwMode="auto">
          <a:xfrm>
            <a:off x="5868988" y="4687888"/>
            <a:ext cx="153828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indent="-285750">
              <a:spcBef>
                <a:spcPct val="20000"/>
              </a:spcBef>
              <a:buChar char="–"/>
              <a:defRPr kumimoji="1" sz="28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indent="-228600">
              <a:spcBef>
                <a:spcPct val="20000"/>
              </a:spcBef>
              <a:buChar char="•"/>
              <a:defRPr kumimoji="1"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indent="-228600">
              <a:spcBef>
                <a:spcPct val="20000"/>
              </a:spcBef>
              <a:buChar char="–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indent="-228600">
              <a:spcBef>
                <a:spcPct val="20000"/>
              </a:spcBef>
              <a:buChar char="»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ja-JP" altLang="en-US" sz="2000" b="0" dirty="0"/>
              <a:t>髙松　稜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C20290F-449F-4BD7-BDC4-8D7ED77FA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Euler Method</a:t>
            </a:r>
            <a:endParaRPr kumimoji="1" lang="ja-JP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44C0D945-608E-4E64-8564-7B338FCD1C0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en-US" altLang="ja-JP" dirty="0"/>
                  <a:t>Simple</a:t>
                </a:r>
              </a:p>
              <a:p>
                <a:pPr lvl="1"/>
                <a:r>
                  <a:rPr lang="en-US" altLang="ja-JP" dirty="0"/>
                  <a:t>But, the numerical error is not negligible.</a:t>
                </a:r>
              </a:p>
              <a:p>
                <a:pPr lvl="1"/>
                <a:endParaRPr kumimoji="1" lang="en-US" altLang="ja-JP" dirty="0"/>
              </a:p>
              <a:p>
                <a:pPr marL="457200" lvl="1" indent="0">
                  <a:buNone/>
                </a:pPr>
                <a:endParaRPr kumimoji="1" lang="en-US" altLang="ja-JP" dirty="0"/>
              </a:p>
              <a:p>
                <a:pPr marL="0" indent="0" algn="ctr">
                  <a:buNone/>
                </a:pPr>
                <a:r>
                  <a:rPr kumimoji="1" lang="ja-JP" altLang="en-US" b="0" dirty="0"/>
                  <a:t>・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kumimoji="1" lang="en-US" altLang="ja-JP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  <m:d>
                          <m:dPr>
                            <m:ctrlP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num>
                      <m:den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⇒</m:t>
                    </m:r>
                    <m:f>
                      <m:fPr>
                        <m:ctrlP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p>
                              <m:sSupPr>
                                <m:ctrlPr>
                                  <a:rPr lang="en-US" altLang="ja-JP" b="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ja-JP" i="1">
                                    <a:latin typeface="Cambria Math" panose="02040503050406030204" pitchFamily="18" charset="0"/>
                                  </a:rPr>
                                  <m:t>𝒗</m:t>
                                </m:r>
                              </m:e>
                              <m:sup>
                                <m:r>
                                  <a:rPr lang="en-US" altLang="ja-JP" b="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altLang="ja-JP" b="0" i="1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p>
                            </m:sSup>
                            <m:r>
                              <a:rPr lang="en-US" altLang="ja-JP" b="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kumimoji="1" lang="en-US" altLang="ja-JP" b="1" i="1" smtClean="0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p>
                            <m: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num>
                      <m:den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kumimoji="1"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kumimoji="1" lang="en-US" altLang="ja-JP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ja-JP" sz="2400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ja-JP" sz="2400" b="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p>
                                <m:sSupPr>
                                  <m:ctrlPr>
                                    <a:rPr lang="en-US" altLang="ja-JP" sz="2400" b="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ja-JP" sz="2400" i="1">
                                      <a:latin typeface="Cambria Math" panose="02040503050406030204" pitchFamily="18" charset="0"/>
                                    </a:rPr>
                                    <m:t>𝒗</m:t>
                                  </m:r>
                                </m:e>
                                <m:sup>
                                  <m:r>
                                    <a:rPr lang="en-US" altLang="ja-JP" sz="2400" b="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altLang="ja-JP" sz="2400" b="0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p>
                              </m:sSup>
                              <m:r>
                                <a:rPr lang="en-US" altLang="ja-JP" sz="2400" b="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e>
                            <m:sup>
                              <m:r>
                                <a:rPr lang="en-US" altLang="ja-JP" sz="2400" b="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num>
                        <m:den>
                          <m:r>
                            <a:rPr lang="en-US" altLang="ja-JP" sz="24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altLang="ja-JP" sz="24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altLang="ja-JP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ja-JP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altLang="ja-JP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ja-JP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altLang="ja-JP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ja-JP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𝒗</m:t>
                      </m:r>
                      <m:r>
                        <a:rPr lang="en-US" altLang="ja-JP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altLang="ja-JP" sz="24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ja-JP" sz="2400" b="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altLang="ja-JP" sz="2400" b="0" dirty="0"/>
              </a:p>
              <a:p>
                <a:pPr marL="0" indent="0">
                  <a:buNone/>
                </a:pPr>
                <a:r>
                  <a:rPr lang="en-US" altLang="ja-JP" sz="2400" b="0" dirty="0"/>
                  <a:t>    </a:t>
                </a:r>
                <a:r>
                  <a:rPr lang="en-US" altLang="ja-JP" dirty="0"/>
                  <a:t>Solve below</a:t>
                </a:r>
                <a:endParaRPr lang="en-US" altLang="ja-JP" sz="24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p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ja-JP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p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ja-JP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altLang="ja-JP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𝑡𝑓</m:t>
                    </m:r>
                    <m:r>
                      <a:rPr lang="en-US" altLang="ja-JP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ja-JP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en-US" altLang="ja-JP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altLang="ja-JP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ja-JP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𝒗</m:t>
                        </m:r>
                      </m:e>
                      <m:sup>
                        <m:r>
                          <a:rPr lang="en-US" altLang="ja-JP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altLang="ja-JP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ja-JP" b="0" dirty="0"/>
                  <a:t>, </a:t>
                </a:r>
                <a14:m>
                  <m:oMath xmlns:m="http://schemas.openxmlformats.org/officeDocument/2006/math">
                    <m:r>
                      <a:rPr lang="en-US" altLang="ja-JP" b="1" i="1">
                        <a:latin typeface="Cambria Math" panose="02040503050406030204" pitchFamily="18" charset="0"/>
                      </a:rPr>
                      <m:t>𝒗</m:t>
                    </m:r>
                    <m:r>
                      <a:rPr lang="en-US" altLang="ja-JP" b="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ja-JP" b="0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ja-JP" b="0" i="1">
                        <a:latin typeface="Cambria Math" panose="02040503050406030204" pitchFamily="18" charset="0"/>
                      </a:rPr>
                      <m:t>)</m:t>
                    </m:r>
                    <m:sSub>
                      <m:sSubPr>
                        <m:ctrlPr>
                          <a:rPr lang="en-US" altLang="ja-JP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altLang="ja-JP" b="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ja-JP" altLang="en-US">
                                <a:latin typeface="Cambria Math" panose="02040503050406030204" pitchFamily="18" charset="0"/>
                              </a:rPr>
                              <m:t>​</m:t>
                            </m:r>
                          </m:e>
                        </m:d>
                      </m:e>
                      <m:sub>
                        <m:r>
                          <a:rPr lang="en-US" altLang="ja-JP" b="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ja-JP" b="0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</m:sSub>
                    <m:r>
                      <a:rPr lang="en-US" altLang="ja-JP" b="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ja-JP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b="1" i="1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altLang="ja-JP" b="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ja-JP" altLang="en-US" dirty="0"/>
              </a:p>
              <a:p>
                <a:pPr marL="0" indent="0">
                  <a:buNone/>
                </a:pPr>
                <a:endParaRPr lang="en-US" altLang="ja-JP" b="0" u="sng" dirty="0"/>
              </a:p>
              <a:p>
                <a:endParaRPr kumimoji="1" lang="ja-JP" altLang="en-US" b="0" dirty="0"/>
              </a:p>
            </p:txBody>
          </p:sp>
        </mc:Choice>
        <mc:Fallback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44C0D945-608E-4E64-8564-7B338FCD1C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704" t="-148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10F4DCE8-A89A-4FD4-87C1-3B581DD5F71D}"/>
                  </a:ext>
                </a:extLst>
              </p:cNvPr>
              <p:cNvSpPr txBox="1"/>
              <p:nvPr/>
            </p:nvSpPr>
            <p:spPr>
              <a:xfrm>
                <a:off x="2028321" y="2254178"/>
                <a:ext cx="5087358" cy="809132"/>
              </a:xfrm>
              <a:prstGeom prst="rect">
                <a:avLst/>
              </a:prstGeom>
              <a:noFill/>
              <a:ln w="28575">
                <a:solidFill>
                  <a:schemeClr val="accent2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kumimoji="1" lang="en-US" altLang="ja-JP" sz="2400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  <m:d>
                            <m:dPr>
                              <m:ctrlPr>
                                <a:rPr kumimoji="1" lang="en-US" altLang="ja-JP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num>
                        <m:den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ja-JP" sz="2400" b="1" i="1" smtClean="0">
                          <a:latin typeface="Cambria Math" panose="02040503050406030204" pitchFamily="18" charset="0"/>
                        </a:rPr>
                        <m:t>𝑬</m:t>
                      </m:r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ja-JP" sz="2400" b="1" i="1" smtClean="0">
                          <a:latin typeface="Cambria Math" panose="02040503050406030204" pitchFamily="18" charset="0"/>
                        </a:rPr>
                        <m:t>𝒗</m:t>
                      </m:r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kumimoji="1" lang="en-US" altLang="ja-JP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𝑩</m:t>
                      </m:r>
                      <m:r>
                        <a:rPr kumimoji="1" lang="en-US" altLang="ja-JP" sz="2400" i="1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kumimoji="1" lang="en-US" altLang="ja-JP" sz="2400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kumimoji="1" lang="en-US" altLang="ja-JP" sz="24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ja-JP" sz="2400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kumimoji="1" lang="en-US" altLang="ja-JP" sz="240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1" lang="en-US" altLang="ja-JP" sz="2400" b="1" i="1" smtClean="0">
                          <a:latin typeface="Cambria Math" panose="02040503050406030204" pitchFamily="18" charset="0"/>
                        </a:rPr>
                        <m:t>𝒗</m:t>
                      </m:r>
                      <m:r>
                        <a:rPr kumimoji="1" lang="en-US" altLang="ja-JP" sz="240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ja-JP" sz="2400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10F4DCE8-A89A-4FD4-87C1-3B581DD5F7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8321" y="2254178"/>
                <a:ext cx="5087358" cy="8091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28575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51344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CE913E9-06ED-4E60-88EC-3D1BEC5F8D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Runge-</a:t>
            </a:r>
            <a:r>
              <a:rPr kumimoji="1" lang="en-US" altLang="ja-JP" dirty="0" err="1"/>
              <a:t>Kutta</a:t>
            </a:r>
            <a:r>
              <a:rPr kumimoji="1" lang="en-US" altLang="ja-JP" dirty="0"/>
              <a:t> Method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A1D19A2-99F2-4ADA-89C0-8283BEF159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To minimize the numerical error, the “Runge-</a:t>
            </a:r>
            <a:r>
              <a:rPr kumimoji="1" lang="en-US" altLang="ja-JP" dirty="0" err="1"/>
              <a:t>Kutta</a:t>
            </a:r>
            <a:r>
              <a:rPr kumimoji="1" lang="en-US" altLang="ja-JP" dirty="0"/>
              <a:t> method” is commonly used.</a:t>
            </a:r>
            <a:endParaRPr kumimoji="1"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0826E8FE-E823-4797-9B69-E26716E0D8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61" r="4227"/>
          <a:stretch/>
        </p:blipFill>
        <p:spPr>
          <a:xfrm>
            <a:off x="4376739" y="3429000"/>
            <a:ext cx="4724934" cy="3374749"/>
          </a:xfrm>
          <a:prstGeom prst="rect">
            <a:avLst/>
          </a:prstGeom>
          <a:ln>
            <a:solidFill>
              <a:schemeClr val="tx1"/>
            </a:solidFill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B9AAB5C8-23BC-4655-8344-E357174CC57D}"/>
                  </a:ext>
                </a:extLst>
              </p:cNvPr>
              <p:cNvSpPr txBox="1"/>
              <p:nvPr/>
            </p:nvSpPr>
            <p:spPr>
              <a:xfrm>
                <a:off x="2039434" y="2486452"/>
                <a:ext cx="5087358" cy="809132"/>
              </a:xfrm>
              <a:prstGeom prst="rect">
                <a:avLst/>
              </a:prstGeom>
              <a:noFill/>
              <a:ln w="28575">
                <a:solidFill>
                  <a:schemeClr val="accent2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kumimoji="1" lang="en-US" altLang="ja-JP" sz="2400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  <m:d>
                            <m:dPr>
                              <m:ctrlPr>
                                <a:rPr kumimoji="1" lang="en-US" altLang="ja-JP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num>
                        <m:den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ja-JP" sz="2400" b="1" i="1" smtClean="0">
                          <a:latin typeface="Cambria Math" panose="02040503050406030204" pitchFamily="18" charset="0"/>
                        </a:rPr>
                        <m:t>𝑬</m:t>
                      </m:r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ja-JP" sz="2400" b="1" i="1" smtClean="0">
                          <a:latin typeface="Cambria Math" panose="02040503050406030204" pitchFamily="18" charset="0"/>
                        </a:rPr>
                        <m:t>𝒗</m:t>
                      </m:r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kumimoji="1" lang="en-US" altLang="ja-JP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𝑩</m:t>
                      </m:r>
                      <m:r>
                        <a:rPr kumimoji="1" lang="en-US" altLang="ja-JP" sz="2400" i="1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kumimoji="1" lang="en-US" altLang="ja-JP" sz="2400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kumimoji="1" lang="en-US" altLang="ja-JP" sz="24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ja-JP" sz="2400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kumimoji="1" lang="en-US" altLang="ja-JP" sz="240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1" lang="en-US" altLang="ja-JP" sz="2400" b="1" i="1" smtClean="0">
                          <a:latin typeface="Cambria Math" panose="02040503050406030204" pitchFamily="18" charset="0"/>
                        </a:rPr>
                        <m:t>𝒗</m:t>
                      </m:r>
                      <m:r>
                        <a:rPr kumimoji="1" lang="en-US" altLang="ja-JP" sz="240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ja-JP" sz="2400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B9AAB5C8-23BC-4655-8344-E357174CC5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9434" y="2486452"/>
                <a:ext cx="5087358" cy="8091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28575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F4EFCD78-D501-4553-AF11-C0A8B3FDD9D9}"/>
                  </a:ext>
                </a:extLst>
              </p:cNvPr>
              <p:cNvSpPr txBox="1"/>
              <p:nvPr/>
            </p:nvSpPr>
            <p:spPr>
              <a:xfrm>
                <a:off x="245799" y="3388774"/>
                <a:ext cx="4051557" cy="34149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=∆</m:t>
                      </m:r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𝑡𝑓</m:t>
                      </m:r>
                      <m:d>
                        <m:dPr>
                          <m:ctrlP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2400" b="1" i="1" smtClean="0"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e>
                            <m:sup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e>
                      </m:d>
                    </m:oMath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=∆</m:t>
                      </m:r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𝑡𝑓</m:t>
                      </m:r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kumimoji="1" lang="en-US" altLang="ja-JP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JP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kumimoji="1" lang="en-US" altLang="ja-JP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kumimoji="1" lang="en-US" altLang="ja-JP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kumimoji="1" lang="en-US" altLang="ja-JP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2400" i="1">
                              <a:latin typeface="Cambria Math" panose="02040503050406030204" pitchFamily="18" charset="0"/>
                            </a:rPr>
                            <m:t>∆</m:t>
                          </m:r>
                          <m:r>
                            <a:rPr kumimoji="1" lang="en-US" altLang="ja-JP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a:rPr kumimoji="1" lang="en-US" altLang="ja-JP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kumimoji="1" lang="en-US" altLang="ja-JP" sz="2400" i="1">
                          <a:latin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kumimoji="1" lang="en-US" altLang="ja-JP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JP" sz="2400" b="1" i="1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p>
                          <m:r>
                            <a:rPr kumimoji="1" lang="en-US" altLang="ja-JP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kumimoji="1" lang="en-US" altLang="ja-JP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kumimoji="1" lang="en-US" altLang="ja-JP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1" lang="en-US" altLang="ja-JP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kumimoji="1" lang="en-US" altLang="ja-JP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kumimoji="1" lang="en-US" altLang="ja-JP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=∆</m:t>
                      </m:r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𝑡𝑓</m:t>
                      </m:r>
                      <m:r>
                        <a:rPr kumimoji="1" lang="en-US" altLang="ja-JP" sz="2400" i="1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kumimoji="1" lang="en-US" altLang="ja-JP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JP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kumimoji="1" lang="en-US" altLang="ja-JP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kumimoji="1" lang="en-US" altLang="ja-JP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kumimoji="1" lang="en-US" altLang="ja-JP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2400" i="1">
                              <a:latin typeface="Cambria Math" panose="02040503050406030204" pitchFamily="18" charset="0"/>
                            </a:rPr>
                            <m:t>∆</m:t>
                          </m:r>
                          <m:r>
                            <a:rPr kumimoji="1" lang="en-US" altLang="ja-JP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a:rPr kumimoji="1" lang="en-US" altLang="ja-JP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kumimoji="1" lang="en-US" altLang="ja-JP" sz="2400" i="1">
                          <a:latin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kumimoji="1" lang="en-US" altLang="ja-JP" sz="2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JP" sz="2400" b="1" i="1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p>
                          <m:r>
                            <a:rPr kumimoji="1" lang="en-US" altLang="ja-JP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kumimoji="1" lang="en-US" altLang="ja-JP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kumimoji="1" lang="en-US" altLang="ja-JP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1" lang="en-US" altLang="ja-JP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kumimoji="1" lang="en-US" altLang="ja-JP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kumimoji="1" lang="en-US" altLang="ja-JP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kumimoji="1" lang="en-US" altLang="ja-JP" sz="2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kumimoji="1" lang="en-US" altLang="ja-JP" sz="2400" i="1">
                          <a:latin typeface="Cambria Math" panose="02040503050406030204" pitchFamily="18" charset="0"/>
                        </a:rPr>
                        <m:t>=∆</m:t>
                      </m:r>
                      <m:r>
                        <a:rPr kumimoji="1" lang="en-US" altLang="ja-JP" sz="2400" i="1">
                          <a:latin typeface="Cambria Math" panose="02040503050406030204" pitchFamily="18" charset="0"/>
                        </a:rPr>
                        <m:t>𝑡𝑓</m:t>
                      </m:r>
                      <m:d>
                        <m:dPr>
                          <m:ctrlPr>
                            <a:rPr kumimoji="1" lang="en-US" altLang="ja-JP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kumimoji="1" lang="en-US" altLang="ja-JP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kumimoji="1" lang="en-US" altLang="ja-JP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  <m:r>
                            <a:rPr kumimoji="1" lang="en-US" altLang="ja-JP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∆</m:t>
                          </m:r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ja-JP" sz="2400" i="1"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kumimoji="1" lang="en-US" altLang="ja-JP" sz="24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2400" b="1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kumimoji="1" lang="en-US" altLang="ja-JP" sz="2400" b="1" i="1"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e>
                            <m:sup>
                              <m:r>
                                <a:rPr kumimoji="1" lang="en-US" altLang="ja-JP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  <m:r>
                            <a:rPr kumimoji="1" lang="en-US" altLang="ja-JP" sz="24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ja-JP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  <m:oMath xmlns:m="http://schemas.openxmlformats.org/officeDocument/2006/math"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d>
                        <m:dPr>
                          <m:ctrlP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+2</m:t>
                          </m:r>
                          <m:sSub>
                            <m:sSubPr>
                              <m:ctrlP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+2</m:t>
                          </m:r>
                          <m:sSub>
                            <m:sSubPr>
                              <m:ctrlP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d>
                    </m:oMath>
                    <m:oMath xmlns:m="http://schemas.openxmlformats.org/officeDocument/2006/math">
                      <m:sSup>
                        <m:sSupPr>
                          <m:ctrlP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JP" sz="3200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p>
                          <m: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JP" sz="3200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p>
                          <m: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𝐾</m:t>
                      </m:r>
                    </m:oMath>
                  </m:oMathPara>
                </a14:m>
                <a:endParaRPr kumimoji="1" lang="en-US" altLang="ja-JP" sz="2400" dirty="0"/>
              </a:p>
            </p:txBody>
          </p:sp>
        </mc:Choice>
        <mc:Fallback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F4EFCD78-D501-4553-AF11-C0A8B3FDD9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799" y="3388774"/>
                <a:ext cx="4051557" cy="341497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532584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四角形: 角を丸くする 3">
            <a:extLst>
              <a:ext uri="{FF2B5EF4-FFF2-40B4-BE49-F238E27FC236}">
                <a16:creationId xmlns:a16="http://schemas.microsoft.com/office/drawing/2014/main" id="{B3CDF39D-76EA-49B7-A5E5-224469431BA1}"/>
              </a:ext>
            </a:extLst>
          </p:cNvPr>
          <p:cNvSpPr/>
          <p:nvPr/>
        </p:nvSpPr>
        <p:spPr bwMode="auto">
          <a:xfrm>
            <a:off x="394493" y="1476383"/>
            <a:ext cx="8355013" cy="4300538"/>
          </a:xfrm>
          <a:prstGeom prst="roundRect">
            <a:avLst/>
          </a:prstGeom>
          <a:solidFill>
            <a:srgbClr val="BBE0E3">
              <a:alpha val="4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50" charset="-128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938A89AC-AFEF-4773-AD7B-7405A3935A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Parameters</a:t>
            </a:r>
            <a:endParaRPr kumimoji="1" lang="ja-JP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CA0E4E8C-1F31-41B9-B356-86AD66107BC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199" y="1681171"/>
                <a:ext cx="8229600" cy="5337175"/>
              </a:xfrm>
            </p:spPr>
            <p:txBody>
              <a:bodyPr/>
              <a:lstStyle/>
              <a:p>
                <a:pPr/>
                <a:r>
                  <a:rPr kumimoji="1" lang="en-US" altLang="ja-JP" dirty="0"/>
                  <a:t>Given parameters</a:t>
                </a:r>
                <a:br>
                  <a:rPr kumimoji="1" lang="en-US" altLang="ja-JP" dirty="0"/>
                </a:br>
                <a14:m>
                  <m:oMath xmlns:m="http://schemas.openxmlformats.org/officeDocument/2006/math">
                    <m:r>
                      <a:rPr lang="ja-JP" altLang="en-US" sz="2400" i="1">
                        <a:latin typeface="Cambria Math" panose="02040503050406030204" pitchFamily="18" charset="0"/>
                      </a:rPr>
                      <m:t>・</m:t>
                    </m:r>
                    <m:r>
                      <a:rPr lang="en-US" altLang="ja-JP" sz="2400" b="0" i="1">
                        <a:latin typeface="Cambria Math" panose="02040503050406030204" pitchFamily="18" charset="0"/>
                      </a:rPr>
                      <m:t>𝑖𝑛𝑖𝑡𝑖𝑎𝑙</m:t>
                    </m:r>
                    <m:r>
                      <a:rPr lang="en-US" altLang="ja-JP" sz="2400" b="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ja-JP" sz="2400" b="0" i="1">
                        <a:latin typeface="Cambria Math" panose="02040503050406030204" pitchFamily="18" charset="0"/>
                      </a:rPr>
                      <m:t>𝑝𝑜𝑠𝑖𝑡𝑖𝑜𝑛</m:t>
                    </m:r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 :</m:t>
                    </m:r>
                    <m:d>
                      <m:dPr>
                        <m:begChr m:val="["/>
                        <m:endChr m:val="]"/>
                        <m:ctrlP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0.0, 0.0, 0.0</m:t>
                        </m:r>
                      </m:e>
                    </m:d>
                  </m:oMath>
                </a14:m>
                <a:br>
                  <a:rPr lang="en-US" altLang="ja-JP" sz="2400" b="0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ja-JP" altLang="en-US" sz="2400" i="1" dirty="0">
                        <a:latin typeface="Cambria Math" panose="02040503050406030204" pitchFamily="18" charset="0"/>
                      </a:rPr>
                      <m:t>・</m:t>
                    </m:r>
                    <m:r>
                      <a:rPr lang="en-US" altLang="ja-JP" sz="2400" b="0" i="1" dirty="0" smtClean="0">
                        <a:latin typeface="Cambria Math" panose="02040503050406030204" pitchFamily="18" charset="0"/>
                      </a:rPr>
                      <m:t>𝑖𝑛𝑖𝑡𝑖𝑎𝑙</m:t>
                    </m:r>
                    <m:r>
                      <a:rPr lang="en-US" altLang="ja-JP" sz="2400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ja-JP" sz="2400" b="0" i="1" dirty="0" smtClean="0">
                        <a:latin typeface="Cambria Math" panose="02040503050406030204" pitchFamily="18" charset="0"/>
                      </a:rPr>
                      <m:t>𝑣𝑒𝑙𝑜𝑐𝑖𝑡𝑦</m:t>
                    </m:r>
                    <m:r>
                      <a:rPr lang="en-US" altLang="ja-JP" sz="2400" b="0" i="1" dirty="0" smtClean="0">
                        <a:latin typeface="Cambria Math" panose="02040503050406030204" pitchFamily="18" charset="0"/>
                      </a:rPr>
                      <m:t> :</m:t>
                    </m:r>
                    <m:d>
                      <m:dPr>
                        <m:begChr m:val="["/>
                        <m:endChr m:val="]"/>
                        <m:ctrlPr>
                          <a:rPr lang="en-US" altLang="ja-JP" sz="24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4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ja-JP" sz="2400" b="0" i="1" dirty="0" smtClean="0">
                            <a:latin typeface="Cambria Math" panose="02040503050406030204" pitchFamily="18" charset="0"/>
                          </a:rPr>
                          <m:t>.0, 0.0, 0.0</m:t>
                        </m:r>
                      </m:e>
                    </m:d>
                  </m:oMath>
                </a14:m>
                <a:br>
                  <a:rPr lang="en-US" altLang="ja-JP" sz="2400" b="0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ja-JP" altLang="en-US" sz="2400" b="0" i="1" dirty="0">
                        <a:latin typeface="Cambria Math" panose="02040503050406030204" pitchFamily="18" charset="0"/>
                      </a:rPr>
                      <m:t>・</m:t>
                    </m:r>
                    <m:r>
                      <a:rPr lang="en-US" altLang="ja-JP" sz="2400" b="0" i="1" dirty="0" smtClean="0">
                        <a:latin typeface="Cambria Math" panose="02040503050406030204" pitchFamily="18" charset="0"/>
                      </a:rPr>
                      <m:t>𝑚𝑎𝑠𝑠</m:t>
                    </m:r>
                    <m:r>
                      <a:rPr lang="en-US" altLang="ja-JP" sz="2400" b="0" i="1" dirty="0" smtClean="0">
                        <a:latin typeface="Cambria Math" panose="02040503050406030204" pitchFamily="18" charset="0"/>
                      </a:rPr>
                      <m:t> :1</m:t>
                    </m:r>
                  </m:oMath>
                </a14:m>
                <a:br>
                  <a:rPr lang="en-US" altLang="ja-JP" sz="2400" b="0" dirty="0"/>
                </a:br>
                <a14:m>
                  <m:oMath xmlns:m="http://schemas.openxmlformats.org/officeDocument/2006/math">
                    <m:r>
                      <a:rPr lang="ja-JP" altLang="en-US" sz="2400" b="0" i="1" dirty="0">
                        <a:latin typeface="Cambria Math" panose="02040503050406030204" pitchFamily="18" charset="0"/>
                      </a:rPr>
                      <m:t>・</m:t>
                    </m:r>
                    <m:r>
                      <a:rPr lang="en-US" altLang="ja-JP" sz="2400" b="0" i="1" dirty="0" smtClean="0">
                        <a:latin typeface="Cambria Math" panose="02040503050406030204" pitchFamily="18" charset="0"/>
                      </a:rPr>
                      <m:t>𝑐h𝑎𝑟𝑔𝑒</m:t>
                    </m:r>
                    <m:d>
                      <m:dPr>
                        <m:ctrlPr>
                          <a:rPr lang="en-US" altLang="ja-JP" sz="24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400" b="0" i="1" dirty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altLang="ja-JP" sz="2400" b="0" i="1" dirty="0" smtClean="0">
                        <a:latin typeface="Cambria Math" panose="02040503050406030204" pitchFamily="18" charset="0"/>
                      </a:rPr>
                      <m:t>:1</m:t>
                    </m:r>
                  </m:oMath>
                </a14:m>
                <a:br>
                  <a:rPr lang="en-US" altLang="ja-JP" sz="2400" b="0" dirty="0"/>
                </a:br>
                <a14:m>
                  <m:oMath xmlns:m="http://schemas.openxmlformats.org/officeDocument/2006/math">
                    <m:r>
                      <a:rPr lang="ja-JP" altLang="en-US" sz="2400" b="0" i="1" dirty="0">
                        <a:latin typeface="Cambria Math" panose="02040503050406030204" pitchFamily="18" charset="0"/>
                      </a:rPr>
                      <m:t>・</m:t>
                    </m:r>
                    <m:r>
                      <a:rPr lang="en-US" altLang="ja-JP" sz="2400" b="1" i="1" dirty="0" smtClean="0">
                        <a:latin typeface="Cambria Math" panose="02040503050406030204" pitchFamily="18" charset="0"/>
                      </a:rPr>
                      <m:t>𝑬</m:t>
                    </m:r>
                    <m:r>
                      <a:rPr lang="en-US" altLang="ja-JP" sz="2400" b="0" i="1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ja-JP" sz="24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400" b="0" i="1" dirty="0" smtClean="0">
                            <a:latin typeface="Cambria Math" panose="02040503050406030204" pitchFamily="18" charset="0"/>
                          </a:rPr>
                          <m:t>0, 0, 0</m:t>
                        </m:r>
                      </m:e>
                    </m:d>
                  </m:oMath>
                </a14:m>
                <a:br>
                  <a:rPr lang="en-US" altLang="ja-JP" sz="2400" b="0" dirty="0"/>
                </a:br>
                <a14:m>
                  <m:oMath xmlns:m="http://schemas.openxmlformats.org/officeDocument/2006/math">
                    <m:r>
                      <a:rPr lang="ja-JP" altLang="en-US" sz="2400" b="0" i="1" dirty="0">
                        <a:latin typeface="Cambria Math" panose="02040503050406030204" pitchFamily="18" charset="0"/>
                      </a:rPr>
                      <m:t>・</m:t>
                    </m:r>
                    <m:r>
                      <a:rPr lang="en-US" altLang="ja-JP" sz="2400" b="1" i="1" dirty="0" smtClean="0">
                        <a:latin typeface="Cambria Math" panose="02040503050406030204" pitchFamily="18" charset="0"/>
                      </a:rPr>
                      <m:t>𝑩</m:t>
                    </m:r>
                    <m:r>
                      <a:rPr lang="en-US" altLang="ja-JP" sz="2400" b="0" i="1" dirty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ja-JP" sz="2400" b="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400" b="0" i="1" dirty="0">
                            <a:latin typeface="Cambria Math" panose="02040503050406030204" pitchFamily="18" charset="0"/>
                          </a:rPr>
                          <m:t>0, 0, </m:t>
                        </m:r>
                        <m:r>
                          <a:rPr lang="en-US" altLang="ja-JP" sz="24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br>
                  <a:rPr lang="en-US" altLang="ja-JP" sz="2400" b="0" dirty="0"/>
                </a:br>
                <a14:m>
                  <m:oMath xmlns:m="http://schemas.openxmlformats.org/officeDocument/2006/math">
                    <m:r>
                      <a:rPr lang="ja-JP" altLang="en-US" sz="2400" b="0" i="1" dirty="0">
                        <a:latin typeface="Cambria Math" panose="02040503050406030204" pitchFamily="18" charset="0"/>
                      </a:rPr>
                      <m:t>・</m:t>
                    </m:r>
                    <m:r>
                      <a:rPr lang="en-US" altLang="ja-JP" sz="2400" b="0" i="1" dirty="0" smtClean="0">
                        <a:latin typeface="Cambria Math" panose="02040503050406030204" pitchFamily="18" charset="0"/>
                      </a:rPr>
                      <m:t>𝑖𝑡𝑒𝑟𝑎𝑡𝑖𝑜𝑛</m:t>
                    </m:r>
                    <m:r>
                      <a:rPr lang="en-US" altLang="ja-JP" sz="2400" b="0" i="1" dirty="0" smtClean="0">
                        <a:latin typeface="Cambria Math" panose="02040503050406030204" pitchFamily="18" charset="0"/>
                      </a:rPr>
                      <m:t> :1000</m:t>
                    </m:r>
                  </m:oMath>
                </a14:m>
                <a:br>
                  <a:rPr lang="en-US" altLang="ja-JP" sz="2400" b="0" dirty="0"/>
                </a:br>
                <a14:m>
                  <m:oMath xmlns:m="http://schemas.openxmlformats.org/officeDocument/2006/math">
                    <m:r>
                      <a:rPr lang="ja-JP" altLang="en-US" sz="2400" b="0" i="1" dirty="0">
                        <a:latin typeface="Cambria Math" panose="02040503050406030204" pitchFamily="18" charset="0"/>
                      </a:rPr>
                      <m:t>・</m:t>
                    </m:r>
                    <m:r>
                      <a:rPr lang="en-US" altLang="ja-JP" sz="2400" b="0" i="1" dirty="0" smtClean="0">
                        <a:latin typeface="Cambria Math" panose="02040503050406030204" pitchFamily="18" charset="0"/>
                      </a:rPr>
                      <m:t>∆</m:t>
                    </m:r>
                    <m:r>
                      <a:rPr lang="en-US" altLang="ja-JP" sz="2400" b="0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ja-JP" sz="24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sz="2400" b="0" i="1" dirty="0" smtClean="0">
                        <a:latin typeface="Cambria Math" panose="02040503050406030204" pitchFamily="18" charset="0"/>
                      </a:rPr>
                      <m:t>𝑑𝑡</m:t>
                    </m:r>
                    <m:r>
                      <a:rPr lang="en-US" altLang="ja-JP" sz="2400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sz="240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24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ja-JP" sz="2400" b="0" i="1" dirty="0" smtClean="0">
                            <a:latin typeface="Cambria Math" panose="02040503050406030204" pitchFamily="18" charset="0"/>
                          </a:rPr>
                          <m:t>50</m:t>
                        </m:r>
                      </m:den>
                    </m:f>
                    <m:r>
                      <a:rPr lang="en-US" altLang="ja-JP" sz="2400" b="0" i="1" dirty="0" smtClean="0">
                        <a:latin typeface="Cambria Math" panose="02040503050406030204" pitchFamily="18" charset="0"/>
                      </a:rPr>
                      <m:t>=0.02</m:t>
                    </m:r>
                  </m:oMath>
                </a14:m>
                <a:br>
                  <a:rPr lang="en-US" altLang="ja-JP" sz="2400" b="0" dirty="0"/>
                </a:br>
                <a:endParaRPr lang="ja-JP" altLang="en-US" sz="2400" b="0" dirty="0"/>
              </a:p>
              <a:p>
                <a:endParaRPr kumimoji="1" lang="ja-JP" altLang="en-US" dirty="0"/>
              </a:p>
            </p:txBody>
          </p:sp>
        </mc:Choice>
        <mc:Fallback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CA0E4E8C-1F31-41B9-B356-86AD66107BC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199" y="1681171"/>
                <a:ext cx="8229600" cy="5337175"/>
              </a:xfrm>
              <a:blipFill>
                <a:blip r:embed="rId2"/>
                <a:stretch>
                  <a:fillRect l="-1704" t="-148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150102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91B6C31-4FE0-4D08-B228-ECECFB6E9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Result - </a:t>
            </a:r>
            <a:r>
              <a:rPr lang="en-US" altLang="ja-JP" dirty="0"/>
              <a:t>Comparison</a:t>
            </a:r>
            <a:endParaRPr kumimoji="1" lang="ja-JP" altLang="en-US" dirty="0"/>
          </a:p>
        </p:txBody>
      </p:sp>
      <p:pic>
        <p:nvPicPr>
          <p:cNvPr id="4" name="orbit_comp_3D_0">
            <a:hlinkClick r:id="" action="ppaction://media"/>
            <a:extLst>
              <a:ext uri="{FF2B5EF4-FFF2-40B4-BE49-F238E27FC236}">
                <a16:creationId xmlns:a16="http://schemas.microsoft.com/office/drawing/2014/main" id="{A9F70363-4489-4F39-93D3-E9081B1D3D5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88281" y="1978763"/>
            <a:ext cx="6167437" cy="4625235"/>
          </a:xfr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5069315B-1C73-47AE-9C60-7F83FB9A1052}"/>
              </a:ext>
            </a:extLst>
          </p:cNvPr>
          <p:cNvSpPr txBox="1"/>
          <p:nvPr/>
        </p:nvSpPr>
        <p:spPr>
          <a:xfrm>
            <a:off x="468312" y="978459"/>
            <a:ext cx="82295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/>
              <a:t>・</a:t>
            </a:r>
            <a:r>
              <a:rPr kumimoji="1" lang="en-US" altLang="ja-JP" sz="2400" b="1" dirty="0"/>
              <a:t>We can see that the errors of the "Euler" method are greater than those of the "Runge-</a:t>
            </a:r>
            <a:r>
              <a:rPr kumimoji="1" lang="en-US" altLang="ja-JP" sz="2400" b="1" dirty="0" err="1"/>
              <a:t>Kutta</a:t>
            </a:r>
            <a:r>
              <a:rPr kumimoji="1" lang="en-US" altLang="ja-JP" sz="2400" b="1" dirty="0"/>
              <a:t>" method.</a:t>
            </a:r>
            <a:endParaRPr kumimoji="1" lang="ja-JP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919364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D3075D3-B9F2-4D58-8E51-0D5FA3E8A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Result – Comparison2</a:t>
            </a:r>
            <a:endParaRPr kumimoji="1" lang="ja-JP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コンテンツ プレースホルダー 6">
                <a:extLst>
                  <a:ext uri="{FF2B5EF4-FFF2-40B4-BE49-F238E27FC236}">
                    <a16:creationId xmlns:a16="http://schemas.microsoft.com/office/drawing/2014/main" id="{C3D7F4CA-D360-47E3-A408-E1BC4900BFF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ja-JP" dirty="0"/>
                  <a:t>I</a:t>
                </a:r>
                <a:r>
                  <a:rPr lang="ja-JP" altLang="en-US" dirty="0"/>
                  <a:t> </a:t>
                </a:r>
                <a:r>
                  <a:rPr lang="en-US" altLang="ja-JP" dirty="0"/>
                  <a:t>conducted various simulations by changing conditions of </a:t>
                </a:r>
                <a14:m>
                  <m:oMath xmlns:m="http://schemas.openxmlformats.org/officeDocument/2006/math">
                    <m:r>
                      <a:rPr lang="en-US" altLang="ja-JP" b="1" i="1" smtClean="0">
                        <a:latin typeface="Cambria Math" panose="02040503050406030204" pitchFamily="18" charset="0"/>
                      </a:rPr>
                      <m:t>𝑬</m:t>
                    </m:r>
                  </m:oMath>
                </a14:m>
                <a:r>
                  <a:rPr lang="ja-JP" altLang="en-US" dirty="0"/>
                  <a:t> </a:t>
                </a:r>
                <a:r>
                  <a:rPr lang="en-US" altLang="ja-JP" dirty="0"/>
                  <a:t>or </a:t>
                </a:r>
                <a14:m>
                  <m:oMath xmlns:m="http://schemas.openxmlformats.org/officeDocument/2006/math">
                    <m:r>
                      <a:rPr lang="en-US" altLang="ja-JP" b="1" i="1" smtClean="0">
                        <a:latin typeface="Cambria Math" panose="02040503050406030204" pitchFamily="18" charset="0"/>
                      </a:rPr>
                      <m:t>𝑩</m:t>
                    </m:r>
                    <m:r>
                      <a:rPr lang="en-US" altLang="ja-JP" b="1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ja-JP" altLang="en-US" dirty="0"/>
              </a:p>
            </p:txBody>
          </p:sp>
        </mc:Choice>
        <mc:Fallback>
          <p:sp>
            <p:nvSpPr>
              <p:cNvPr id="7" name="コンテンツ プレースホルダー 6">
                <a:extLst>
                  <a:ext uri="{FF2B5EF4-FFF2-40B4-BE49-F238E27FC236}">
                    <a16:creationId xmlns:a16="http://schemas.microsoft.com/office/drawing/2014/main" id="{C3D7F4CA-D360-47E3-A408-E1BC4900BFF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14"/>
                <a:stretch>
                  <a:fillRect l="-1704" t="-148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orbit_comp_3D_1">
            <a:hlinkClick r:id="" action="ppaction://media"/>
            <a:extLst>
              <a:ext uri="{FF2B5EF4-FFF2-40B4-BE49-F238E27FC236}">
                <a16:creationId xmlns:a16="http://schemas.microsoft.com/office/drawing/2014/main" id="{0817D54C-1F98-43F9-97A8-6F5515ED0B2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0" y="2249685"/>
            <a:ext cx="3032919" cy="227468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orbit_comp_3D_2">
            <a:hlinkClick r:id="" action="ppaction://media"/>
            <a:extLst>
              <a:ext uri="{FF2B5EF4-FFF2-40B4-BE49-F238E27FC236}">
                <a16:creationId xmlns:a16="http://schemas.microsoft.com/office/drawing/2014/main" id="{6F38D3D4-39A8-4BA4-8698-C1F7BB67127D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3044427" y="2249685"/>
            <a:ext cx="3032919" cy="227468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orbit_comp_3D_3">
            <a:hlinkClick r:id="" action="ppaction://media"/>
            <a:extLst>
              <a:ext uri="{FF2B5EF4-FFF2-40B4-BE49-F238E27FC236}">
                <a16:creationId xmlns:a16="http://schemas.microsoft.com/office/drawing/2014/main" id="{B2F25D95-95E8-463A-A20A-BA70115AD54F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6088854" y="2249685"/>
            <a:ext cx="3032919" cy="227468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orbit_comp_3D_4">
            <a:hlinkClick r:id="" action="ppaction://media"/>
            <a:extLst>
              <a:ext uri="{FF2B5EF4-FFF2-40B4-BE49-F238E27FC236}">
                <a16:creationId xmlns:a16="http://schemas.microsoft.com/office/drawing/2014/main" id="{E3B14ABB-69D9-4070-B405-A58AF213BB8A}"/>
              </a:ext>
            </a:extLst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0" y="4526160"/>
            <a:ext cx="3032920" cy="227469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orbit_comp_3D_5">
            <a:hlinkClick r:id="" action="ppaction://media"/>
            <a:extLst>
              <a:ext uri="{FF2B5EF4-FFF2-40B4-BE49-F238E27FC236}">
                <a16:creationId xmlns:a16="http://schemas.microsoft.com/office/drawing/2014/main" id="{38AB2BE0-4005-4292-89AE-E8910F7923A9}"/>
              </a:ext>
            </a:extLst>
          </p:cNvPr>
          <p:cNvPicPr>
            <a:picLocks noChangeAspect="1"/>
          </p:cNvPicPr>
          <p:nvPr>
            <a:vide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3044426" y="4526160"/>
            <a:ext cx="3032920" cy="227469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orbit_comp_3D_6">
            <a:hlinkClick r:id="" action="ppaction://media"/>
            <a:extLst>
              <a:ext uri="{FF2B5EF4-FFF2-40B4-BE49-F238E27FC236}">
                <a16:creationId xmlns:a16="http://schemas.microsoft.com/office/drawing/2014/main" id="{0C83A22F-305E-4455-9776-4B758D35DFC5}"/>
              </a:ext>
            </a:extLst>
          </p:cNvPr>
          <p:cNvPicPr>
            <a:picLocks noChangeAspect="1"/>
          </p:cNvPicPr>
          <p:nvPr>
            <a:vide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20"/>
          <a:stretch>
            <a:fillRect/>
          </a:stretch>
        </p:blipFill>
        <p:spPr>
          <a:xfrm>
            <a:off x="6088852" y="4524374"/>
            <a:ext cx="3032920" cy="227469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AC7B3F3E-2AE4-4640-8A3D-CF7FBB00E54F}"/>
              </a:ext>
            </a:extLst>
          </p:cNvPr>
          <p:cNvSpPr txBox="1"/>
          <p:nvPr/>
        </p:nvSpPr>
        <p:spPr>
          <a:xfrm>
            <a:off x="3032919" y="4155042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stillness</a:t>
            </a:r>
            <a:endParaRPr kumimoji="1" lang="ja-JP" altLang="en-US" dirty="0"/>
          </a:p>
        </p:txBody>
      </p:sp>
      <p:cxnSp>
        <p:nvCxnSpPr>
          <p:cNvPr id="18" name="直線矢印コネクタ 17">
            <a:extLst>
              <a:ext uri="{FF2B5EF4-FFF2-40B4-BE49-F238E27FC236}">
                <a16:creationId xmlns:a16="http://schemas.microsoft.com/office/drawing/2014/main" id="{9C1B712A-43E5-46BA-A623-A9DB073E68A7}"/>
              </a:ext>
            </a:extLst>
          </p:cNvPr>
          <p:cNvCxnSpPr>
            <a:cxnSpLocks/>
          </p:cNvCxnSpPr>
          <p:nvPr/>
        </p:nvCxnSpPr>
        <p:spPr bwMode="auto">
          <a:xfrm>
            <a:off x="8664571" y="4334945"/>
            <a:ext cx="1" cy="33085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1A7C734F-69D3-4853-87AD-8FE020E0B673}"/>
              </a:ext>
            </a:extLst>
          </p:cNvPr>
          <p:cNvSpPr txBox="1"/>
          <p:nvPr/>
        </p:nvSpPr>
        <p:spPr>
          <a:xfrm>
            <a:off x="8075308" y="4607580"/>
            <a:ext cx="11785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b="1" dirty="0"/>
              <a:t>Another</a:t>
            </a:r>
            <a:br>
              <a:rPr kumimoji="1" lang="en-US" altLang="ja-JP" sz="1400" b="1" dirty="0"/>
            </a:br>
            <a:r>
              <a:rPr kumimoji="1" lang="en-US" altLang="ja-JP" sz="1400" b="1" dirty="0"/>
              <a:t>perspective</a:t>
            </a:r>
            <a:endParaRPr kumimoji="1" lang="ja-JP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730373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50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500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500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500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5000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33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34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5" fill="hold">
                      <p:stCondLst>
                        <p:cond delay="0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8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39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40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1" fill="hold">
                      <p:stCondLst>
                        <p:cond delay="0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4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45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46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7" fill="hold">
                      <p:stCondLst>
                        <p:cond delay="0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50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51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52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3" fill="hold">
                      <p:stCondLst>
                        <p:cond delay="0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5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80000">
                <p:cTn id="5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5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9" fill="hold">
                      <p:stCondLst>
                        <p:cond delay="0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CA75D91-C7A4-46BE-B683-CF20A3EFA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Result – Comparison3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C3F6C5A-3F8A-4860-AE1B-FA96C6742A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This is the simulation results of particle trajectories.</a:t>
            </a:r>
          </a:p>
          <a:p>
            <a:r>
              <a:rPr lang="en-US" altLang="ja-JP" dirty="0"/>
              <a:t>We can see the errors of Euler method. </a:t>
            </a:r>
            <a:endParaRPr kumimoji="1"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685A7C6C-B893-415F-B801-07E8C7FB92D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3" y="2868773"/>
            <a:ext cx="9144000" cy="3425505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ADB4E50D-7639-4FB4-A6EB-31BE3A54C54A}"/>
              </a:ext>
            </a:extLst>
          </p:cNvPr>
          <p:cNvSpPr txBox="1"/>
          <p:nvPr/>
        </p:nvSpPr>
        <p:spPr>
          <a:xfrm>
            <a:off x="3032919" y="4155042"/>
            <a:ext cx="1005403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altLang="ja-JP" dirty="0">
                <a:solidFill>
                  <a:schemeClr val="bg1"/>
                </a:solidFill>
              </a:rPr>
              <a:t>stillness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6432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9B8EEFE-E60A-4640-B1B1-EA99FEAB0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Introduction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44CEAA2-A51D-4358-B973-45117C57E5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In this work…</a:t>
            </a:r>
          </a:p>
          <a:p>
            <a:pPr lvl="1"/>
            <a:r>
              <a:rPr kumimoji="1" lang="en-US" altLang="ja-JP" dirty="0"/>
              <a:t> 2-dimensional propagation simulation</a:t>
            </a:r>
          </a:p>
          <a:p>
            <a:pPr lvl="2"/>
            <a:r>
              <a:rPr lang="en-US" altLang="ja-JP" dirty="0"/>
              <a:t>(extension of 1 dimensional simulation)</a:t>
            </a:r>
          </a:p>
          <a:p>
            <a:pPr marL="914400" lvl="2" indent="0">
              <a:buNone/>
            </a:pPr>
            <a:endParaRPr lang="en-US" altLang="ja-JP" dirty="0"/>
          </a:p>
          <a:p>
            <a:pPr lvl="1"/>
            <a:r>
              <a:rPr lang="en-US" altLang="ja-JP" dirty="0"/>
              <a:t>Charged particle trajectory simulations</a:t>
            </a:r>
          </a:p>
          <a:p>
            <a:pPr lvl="2"/>
            <a:r>
              <a:rPr kumimoji="1" lang="en-US" altLang="ja-JP" dirty="0"/>
              <a:t>Euler </a:t>
            </a:r>
            <a:r>
              <a:rPr lang="en-US" altLang="ja-JP" dirty="0"/>
              <a:t>method</a:t>
            </a:r>
          </a:p>
          <a:p>
            <a:pPr lvl="2"/>
            <a:r>
              <a:rPr kumimoji="1" lang="en-US" altLang="ja-JP" dirty="0"/>
              <a:t>Runge-</a:t>
            </a:r>
            <a:r>
              <a:rPr lang="en-US" altLang="ja-JP" dirty="0" err="1"/>
              <a:t>K</a:t>
            </a:r>
            <a:r>
              <a:rPr kumimoji="1" lang="en-US" altLang="ja-JP" dirty="0" err="1"/>
              <a:t>utta</a:t>
            </a:r>
            <a:r>
              <a:rPr kumimoji="1" lang="en-US" altLang="ja-JP" dirty="0"/>
              <a:t> method</a:t>
            </a:r>
          </a:p>
          <a:p>
            <a:pPr lvl="2"/>
            <a:r>
              <a:rPr lang="en-US" altLang="ja-JP" dirty="0"/>
              <a:t>Comparison results between those methods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0856265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FCC87BA-059C-40E5-9F8D-ACF117600E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2D Propagation Simulation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4C2AD05-4554-4790-B803-A00069AA41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52513"/>
            <a:ext cx="8240712" cy="2488284"/>
          </a:xfrm>
        </p:spPr>
        <p:txBody>
          <a:bodyPr/>
          <a:lstStyle/>
          <a:p>
            <a:r>
              <a:rPr kumimoji="1" lang="en-US" altLang="ja-JP" dirty="0"/>
              <a:t>Simulate E(Electric field) propagation</a:t>
            </a:r>
          </a:p>
          <a:p>
            <a:pPr lvl="1"/>
            <a:r>
              <a:rPr lang="en-US" altLang="ja-JP" dirty="0"/>
              <a:t>Solve Maxwell’s equations</a:t>
            </a:r>
          </a:p>
          <a:p>
            <a:pPr marL="457200" lvl="1" indent="0">
              <a:buNone/>
            </a:pPr>
            <a:r>
              <a:rPr lang="ja-JP" altLang="en-US" dirty="0"/>
              <a:t>→</a:t>
            </a:r>
            <a:r>
              <a:rPr lang="en-US" altLang="ja-JP" dirty="0"/>
              <a:t>We can get the following equations</a:t>
            </a:r>
            <a:endParaRPr kumimoji="1" lang="en-US" altLang="ja-JP" dirty="0"/>
          </a:p>
          <a:p>
            <a:pPr marL="0" indent="0">
              <a:buNone/>
            </a:pPr>
            <a:endParaRPr lang="en-US" altLang="ja-JP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609F1FE9-F208-4839-90BA-3BEFC19DC722}"/>
                  </a:ext>
                </a:extLst>
              </p:cNvPr>
              <p:cNvSpPr txBox="1"/>
              <p:nvPr/>
            </p:nvSpPr>
            <p:spPr>
              <a:xfrm>
                <a:off x="1623005" y="2839964"/>
                <a:ext cx="5897990" cy="1401666"/>
              </a:xfrm>
              <a:prstGeom prst="rect">
                <a:avLst/>
              </a:prstGeom>
              <a:noFill/>
              <a:ln w="28575">
                <a:solidFill>
                  <a:schemeClr val="accent2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0" indent="0">
                  <a:buNone/>
                </a:pPr>
                <a:r>
                  <a:rPr kumimoji="1" lang="en-US" altLang="ja-JP" sz="2400" dirty="0"/>
                  <a:t>(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ja-JP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ja-JP" alt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kumimoji="1"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2400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kumimoji="1" lang="en-US" altLang="ja-JP" sz="24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num>
                      <m:den>
                        <m:r>
                          <a:rPr lang="ja-JP" alt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𝑦</m:t>
                        </m:r>
                      </m:den>
                    </m:f>
                    <m:r>
                      <a:rPr kumimoji="1" lang="en-US" altLang="ja-JP" sz="2400" i="1">
                        <a:latin typeface="Cambria Math" panose="02040503050406030204" pitchFamily="18" charset="0"/>
                      </a:rPr>
                      <m:t> −</m:t>
                    </m:r>
                    <m:f>
                      <m:fPr>
                        <m:ctrlPr>
                          <a:rPr kumimoji="1" lang="en-US" altLang="ja-JP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ja-JP" alt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ja-JP" sz="2400"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ja-JP" sz="2400">
                                <a:latin typeface="Cambria Math" panose="02040503050406030204" pitchFamily="18" charset="0"/>
                              </a:rPr>
                              <m:t>y</m:t>
                            </m:r>
                          </m:sub>
                        </m:sSub>
                      </m:num>
                      <m:den>
                        <m:r>
                          <a:rPr lang="ja-JP" alt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𝑧</m:t>
                        </m:r>
                      </m:den>
                    </m:f>
                    <m:r>
                      <a:rPr lang="en-US" altLang="ja-JP" sz="240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ja-JP" sz="2400" b="1">
                        <a:latin typeface="Cambria Math" panose="02040503050406030204" pitchFamily="18" charset="0"/>
                      </a:rPr>
                      <m:t>𝐣</m:t>
                    </m:r>
                    <m:r>
                      <a:rPr lang="en-US" altLang="ja-JP" sz="240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nor/>
                      </m:rPr>
                      <a:rPr lang="en-US" altLang="ja-JP" sz="2400" dirty="0"/>
                      <m:t>(</m:t>
                    </m:r>
                    <m:f>
                      <m:f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ja-JP" alt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num>
                      <m:den>
                        <m:r>
                          <a:rPr lang="ja-JP" alt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𝑧</m:t>
                        </m:r>
                      </m:den>
                    </m:f>
                    <m:r>
                      <a:rPr lang="en-US" altLang="ja-JP" sz="2400" i="1">
                        <a:latin typeface="Cambria Math" panose="02040503050406030204" pitchFamily="18" charset="0"/>
                      </a:rPr>
                      <m:t> −</m:t>
                    </m:r>
                    <m:f>
                      <m:f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ja-JP" alt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num>
                      <m:den>
                        <m:r>
                          <a:rPr lang="ja-JP" alt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en-US" altLang="ja-JP" sz="240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ja-JP" sz="2400" b="1">
                        <a:latin typeface="Cambria Math" panose="02040503050406030204" pitchFamily="18" charset="0"/>
                      </a:rPr>
                      <m:t>𝐪</m:t>
                    </m:r>
                    <m:r>
                      <a:rPr lang="en-US" altLang="ja-JP" sz="240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nor/>
                      </m:rPr>
                      <a:rPr lang="en-US" altLang="ja-JP" sz="2400" dirty="0"/>
                      <m:t>(</m:t>
                    </m:r>
                    <m:f>
                      <m:f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ja-JP" alt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num>
                      <m:den>
                        <m:r>
                          <a:rPr lang="ja-JP" alt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en-US" altLang="ja-JP" sz="2400" i="1">
                        <a:latin typeface="Cambria Math" panose="02040503050406030204" pitchFamily="18" charset="0"/>
                      </a:rPr>
                      <m:t> −</m:t>
                    </m:r>
                    <m:f>
                      <m:f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ja-JP" alt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num>
                      <m:den>
                        <m:r>
                          <a:rPr lang="ja-JP" alt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𝑦</m:t>
                        </m:r>
                      </m:den>
                    </m:f>
                    <m:r>
                      <a:rPr lang="en-US" altLang="ja-JP" sz="240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ja-JP" sz="2400" b="1">
                        <a:latin typeface="Cambria Math" panose="02040503050406030204" pitchFamily="18" charset="0"/>
                      </a:rPr>
                      <m:t>𝐤</m:t>
                    </m:r>
                  </m:oMath>
                </a14:m>
                <a:endParaRPr lang="en-US" altLang="ja-JP" sz="240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i="1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altLang="ja-JP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ja-JP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ja-JP" sz="2400" b="1" i="1">
                              <a:latin typeface="Cambria Math" panose="02040503050406030204" pitchFamily="18" charset="0"/>
                            </a:rPr>
                            <m:t>𝑩</m:t>
                          </m:r>
                        </m:num>
                        <m:den>
                          <m:r>
                            <a:rPr lang="ja-JP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ja-JP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kumimoji="1" lang="ja-JP" altLang="en-US" sz="2400" dirty="0"/>
              </a:p>
            </p:txBody>
          </p:sp>
        </mc:Choice>
        <mc:Fallback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609F1FE9-F208-4839-90BA-3BEFC19DC7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3005" y="2839964"/>
                <a:ext cx="5897990" cy="1401666"/>
              </a:xfrm>
              <a:prstGeom prst="rect">
                <a:avLst/>
              </a:prstGeom>
              <a:blipFill>
                <a:blip r:embed="rId3"/>
                <a:stretch>
                  <a:fillRect l="-1336"/>
                </a:stretch>
              </a:blipFill>
              <a:ln w="28575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四角形: 角を丸くする 6">
                <a:extLst>
                  <a:ext uri="{FF2B5EF4-FFF2-40B4-BE49-F238E27FC236}">
                    <a16:creationId xmlns:a16="http://schemas.microsoft.com/office/drawing/2014/main" id="{6F749590-6E67-4CAB-9F68-902B206C8E88}"/>
                  </a:ext>
                </a:extLst>
              </p:cNvPr>
              <p:cNvSpPr/>
              <p:nvPr/>
            </p:nvSpPr>
            <p:spPr bwMode="auto">
              <a:xfrm>
                <a:off x="4790113" y="5024437"/>
                <a:ext cx="3907799" cy="1781079"/>
              </a:xfrm>
              <a:prstGeom prst="roundRect">
                <a:avLst/>
              </a:prstGeom>
              <a:solidFill>
                <a:schemeClr val="accent3">
                  <a:lumMod val="85000"/>
                </a:schemeClr>
              </a:solidFill>
              <a:ln w="28575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ja-JP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ja-JP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num>
                        <m:den>
                          <m:r>
                            <a:rPr lang="ja-JP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altLang="ja-JP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ja-JP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ja-JP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num>
                        <m:den>
                          <m:r>
                            <a:rPr lang="ja-JP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en-US" altLang="ja-JP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ja-JP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num>
                        <m:den>
                          <m:r>
                            <a:rPr lang="ja-JP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altLang="ja-JP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ja-JP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num>
                        <m:den>
                          <m:r>
                            <a:rPr lang="ja-JP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altLang="ja-JP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ja-JP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num>
                        <m:den>
                          <m:r>
                            <a:rPr lang="ja-JP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altLang="ja-JP" i="1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p>
                        <m:sSup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altLang="ja-JP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f>
                        <m:f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ja-JP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num>
                        <m:den>
                          <m:r>
                            <a:rPr lang="ja-JP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 −</m:t>
                      </m:r>
                      <m:sSup>
                        <m:sSup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f>
                        <m:f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ja-JP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num>
                        <m:den>
                          <m:r>
                            <a:rPr lang="ja-JP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ja-JP" altLang="en-US" dirty="0">
                  <a:latin typeface="Arial" charset="0"/>
                </a:endParaRPr>
              </a:p>
            </p:txBody>
          </p:sp>
        </mc:Choice>
        <mc:Fallback>
          <p:sp>
            <p:nvSpPr>
              <p:cNvPr id="7" name="四角形: 角を丸くする 6">
                <a:extLst>
                  <a:ext uri="{FF2B5EF4-FFF2-40B4-BE49-F238E27FC236}">
                    <a16:creationId xmlns:a16="http://schemas.microsoft.com/office/drawing/2014/main" id="{6F749590-6E67-4CAB-9F68-902B206C8E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790113" y="5024437"/>
                <a:ext cx="3907799" cy="1781079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28575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四角形: 角を丸くする 7">
                <a:extLst>
                  <a:ext uri="{FF2B5EF4-FFF2-40B4-BE49-F238E27FC236}">
                    <a16:creationId xmlns:a16="http://schemas.microsoft.com/office/drawing/2014/main" id="{4E2F6D60-AFC6-4BB4-BBB9-9F7E8B9935BD}"/>
                  </a:ext>
                </a:extLst>
              </p:cNvPr>
              <p:cNvSpPr/>
              <p:nvPr/>
            </p:nvSpPr>
            <p:spPr bwMode="auto">
              <a:xfrm>
                <a:off x="446088" y="5024437"/>
                <a:ext cx="3907799" cy="1781079"/>
              </a:xfrm>
              <a:prstGeom prst="roundRect">
                <a:avLst/>
              </a:prstGeom>
              <a:solidFill>
                <a:schemeClr val="accent3">
                  <a:lumMod val="85000"/>
                </a:schemeClr>
              </a:solidFill>
              <a:ln w="28575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ja-JP" alt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num>
                        <m:den>
                          <m:r>
                            <a:rPr lang="ja-JP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ja-JP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num>
                        <m:den>
                          <m:r>
                            <a:rPr lang="ja-JP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kumimoji="0" lang="en-US" altLang="ja-JP" sz="1800" b="0" i="1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mbria Math" panose="02040503050406030204" pitchFamily="18" charset="0"/>
                  <a:ea typeface="ＭＳ Ｐゴシック" pitchFamily="50" charset="-128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en-US" altLang="ja-JP" sz="18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0" lang="ja-JP" altLang="en-US" sz="18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0" lang="en-US" altLang="ja-JP" sz="1800" b="0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en-US" altLang="ja-JP" sz="1800" b="0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kumimoji="0" lang="en-US" altLang="ja-JP" sz="1800" b="0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num>
                        <m:den>
                          <m:r>
                            <a:rPr lang="ja-JP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kumimoji="0" lang="en-US" altLang="ja-JP" sz="18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kumimoji="0" lang="en-US" altLang="ja-JP" sz="18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altLang="ja-JP" sz="18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kumimoji="0" lang="en-US" altLang="ja-JP" sz="18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p>
                        <m:sSupPr>
                          <m:ctrlPr>
                            <a:rPr kumimoji="0" lang="en-US" altLang="ja-JP" sz="18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ja-JP" sz="18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kumimoji="0" lang="en-US" altLang="ja-JP" sz="18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kumimoji="0" lang="en-US" altLang="ja-JP" sz="18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altLang="ja-JP" sz="18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kumimoji="0" lang="en-US" altLang="ja-JP" sz="18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kumimoji="0" lang="en-US" altLang="ja-JP" sz="18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kumimoji="0" lang="en-US" altLang="ja-JP" sz="18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ja-JP" sz="18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kumimoji="0" lang="en-US" altLang="ja-JP" sz="18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f>
                        <m:fPr>
                          <m:ctrlPr>
                            <a:rPr kumimoji="0" lang="en-US" altLang="ja-JP" sz="18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ja-JP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num>
                        <m:den>
                          <m:r>
                            <a:rPr lang="ja-JP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kumimoji="0" lang="ja-JP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pitchFamily="50" charset="-128"/>
                </a:endParaRPr>
              </a:p>
            </p:txBody>
          </p:sp>
        </mc:Choice>
        <mc:Fallback>
          <p:sp>
            <p:nvSpPr>
              <p:cNvPr id="8" name="四角形: 角を丸くする 7">
                <a:extLst>
                  <a:ext uri="{FF2B5EF4-FFF2-40B4-BE49-F238E27FC236}">
                    <a16:creationId xmlns:a16="http://schemas.microsoft.com/office/drawing/2014/main" id="{4E2F6D60-AFC6-4BB4-BBB9-9F7E8B9935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46088" y="5024437"/>
                <a:ext cx="3907799" cy="1781079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 w="28575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5B3571F1-4958-43F1-AA1D-C771D40EDDDF}"/>
              </a:ext>
            </a:extLst>
          </p:cNvPr>
          <p:cNvSpPr txBox="1"/>
          <p:nvPr/>
        </p:nvSpPr>
        <p:spPr>
          <a:xfrm>
            <a:off x="1187956" y="4477506"/>
            <a:ext cx="24240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/>
              <a:t>1D Simulation</a:t>
            </a:r>
            <a:endParaRPr kumimoji="1" lang="ja-JP" altLang="en-US" sz="2800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E2A2E3A9-26AA-4A42-B33F-EA9CFFED7E8E}"/>
              </a:ext>
            </a:extLst>
          </p:cNvPr>
          <p:cNvSpPr txBox="1"/>
          <p:nvPr/>
        </p:nvSpPr>
        <p:spPr>
          <a:xfrm>
            <a:off x="5531984" y="4477506"/>
            <a:ext cx="24240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/>
              <a:t>2D Simulation</a:t>
            </a:r>
            <a:endParaRPr kumimoji="1" lang="ja-JP" altLang="en-US" sz="2800" dirty="0"/>
          </a:p>
        </p:txBody>
      </p:sp>
      <p:sp>
        <p:nvSpPr>
          <p:cNvPr id="12" name="矢印: 下 11">
            <a:extLst>
              <a:ext uri="{FF2B5EF4-FFF2-40B4-BE49-F238E27FC236}">
                <a16:creationId xmlns:a16="http://schemas.microsoft.com/office/drawing/2014/main" id="{39B80F3C-7D1B-45FD-A0AC-F7ABC075E439}"/>
              </a:ext>
            </a:extLst>
          </p:cNvPr>
          <p:cNvSpPr/>
          <p:nvPr/>
        </p:nvSpPr>
        <p:spPr bwMode="auto">
          <a:xfrm>
            <a:off x="4119477" y="4241630"/>
            <a:ext cx="905046" cy="482241"/>
          </a:xfrm>
          <a:prstGeom prst="downArrow">
            <a:avLst/>
          </a:prstGeom>
          <a:solidFill>
            <a:schemeClr val="accent3">
              <a:lumMod val="85000"/>
            </a:schemeClr>
          </a:solidFill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235041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A6714C1-EF34-4F7E-8FDE-C3D736230E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Numerical Calculation </a:t>
            </a:r>
            <a:r>
              <a:rPr lang="en-US" altLang="ja-JP" dirty="0"/>
              <a:t>M</a:t>
            </a:r>
            <a:r>
              <a:rPr kumimoji="1" lang="en-US" altLang="ja-JP" dirty="0"/>
              <a:t>ethod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DDF84906-C055-417E-B222-16B58148F3F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306585" y="1522297"/>
                <a:ext cx="6530830" cy="4442276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ja-JP" sz="4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ja-JP" altLang="en-US" sz="44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ja-JP" sz="4400" b="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4400" b="0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altLang="ja-JP" sz="4400" b="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num>
                      <m:den>
                        <m:r>
                          <a:rPr lang="ja-JP" altLang="en-US" sz="4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ja-JP" sz="4400" b="0" i="1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en-US" altLang="ja-JP" sz="4400" b="1" i="0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kumimoji="1" lang="en-US" altLang="ja-JP" sz="44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ja-JP" sz="4400" b="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altLang="ja-JP" sz="4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ja-JP" sz="4400" b="0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altLang="ja-JP" sz="4400" b="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altLang="ja-JP" sz="44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d>
                              <m:dPr>
                                <m:ctrlPr>
                                  <a:rPr lang="en-US" altLang="ja-JP" sz="4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ja-JP" sz="4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ja-JP" sz="44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ja-JP" sz="4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ja-JP" sz="4400" b="0" i="1" smtClean="0">
                                    <a:latin typeface="Cambria Math" panose="02040503050406030204" pitchFamily="18" charset="0"/>
                                  </a:rPr>
                                  <m:t>/2</m:t>
                                </m:r>
                              </m:e>
                            </m:d>
                            <m:r>
                              <a:rPr lang="en-US" altLang="ja-JP" sz="4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  <m:sup>
                            <m:r>
                              <a:rPr lang="en-US" altLang="ja-JP" sz="4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bSup>
                        <m:r>
                          <a:rPr lang="en-US" altLang="ja-JP" sz="4400" b="0" i="1" smtClean="0">
                            <a:latin typeface="Cambria Math" panose="02040503050406030204" pitchFamily="18" charset="0"/>
                          </a:rPr>
                          <m:t> − </m:t>
                        </m:r>
                        <m:sSubSup>
                          <m:sSubSupPr>
                            <m:ctrlPr>
                              <a:rPr lang="en-US" altLang="ja-JP" sz="4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ja-JP" sz="4400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altLang="ja-JP" sz="44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d>
                              <m:dPr>
                                <m:ctrlPr>
                                  <a:rPr lang="en-US" altLang="ja-JP" sz="4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ja-JP" sz="4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ja-JP" sz="4400" b="0" i="1" smtClean="0">
                                    <a:latin typeface="Cambria Math" panose="02040503050406030204" pitchFamily="18" charset="0"/>
                                  </a:rPr>
                                  <m:t> −</m:t>
                                </m:r>
                                <m:r>
                                  <a:rPr lang="en-US" altLang="ja-JP" sz="4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ja-JP" sz="4400" b="0" i="1" smtClean="0">
                                    <a:latin typeface="Cambria Math" panose="02040503050406030204" pitchFamily="18" charset="0"/>
                                  </a:rPr>
                                  <m:t>/2</m:t>
                                </m:r>
                              </m:e>
                            </m:d>
                            <m:r>
                              <a:rPr lang="en-US" altLang="ja-JP" sz="4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  <m:sup>
                            <m:r>
                              <a:rPr lang="en-US" altLang="ja-JP" sz="4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bSup>
                      </m:num>
                      <m:den>
                        <m:r>
                          <a:rPr lang="en-US" altLang="ja-JP" sz="4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altLang="ja-JP" sz="4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den>
                    </m:f>
                  </m:oMath>
                </a14:m>
                <a:endParaRPr lang="en-US" altLang="ja-JP" sz="4400" dirty="0"/>
              </a:p>
              <a:p>
                <a:endParaRPr lang="en-US" altLang="ja-JP" sz="4400" dirty="0"/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ja-JP" sz="4400" b="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ja-JP" altLang="en-US" sz="44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ja-JP" sz="4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4400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ja-JP" sz="4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num>
                      <m:den>
                        <m:r>
                          <a:rPr lang="ja-JP" altLang="en-US" sz="4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ja-JP" sz="4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</m:oMath>
                </a14:m>
                <a:r>
                  <a:rPr lang="ja-JP" altLang="en-US" sz="4400" dirty="0"/>
                  <a:t> </a:t>
                </a:r>
                <a14:m>
                  <m:oMath xmlns:m="http://schemas.openxmlformats.org/officeDocument/2006/math">
                    <m:r>
                      <a:rPr lang="en-US" altLang="ja-JP" sz="4400" b="1" i="0" smtClean="0">
                        <a:latin typeface="Cambria Math" panose="02040503050406030204" pitchFamily="18" charset="0"/>
                      </a:rPr>
                      <m:t>⇒</m:t>
                    </m:r>
                    <m:r>
                      <a:rPr lang="en-US" altLang="ja-JP" sz="4400" b="0" i="1" smtClean="0">
                        <a:latin typeface="Cambria Math" panose="02040503050406030204" pitchFamily="18" charset="0"/>
                      </a:rPr>
                      <m:t>   </m:t>
                    </m:r>
                    <m:f>
                      <m:fPr>
                        <m:ctrlPr>
                          <a:rPr lang="en-US" altLang="ja-JP" sz="4400" b="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altLang="ja-JP" sz="4400" b="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ja-JP" sz="4400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ja-JP" sz="4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altLang="ja-JP" sz="44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ja-JP" sz="4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ja-JP" sz="4400" b="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ja-JP" sz="4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ja-JP" sz="44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∆</m:t>
                            </m:r>
                            <m:r>
                              <a:rPr lang="en-US" altLang="ja-JP" sz="4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ja-JP" sz="4400" b="0" i="1" smtClean="0">
                                <a:latin typeface="Cambria Math" panose="02040503050406030204" pitchFamily="18" charset="0"/>
                              </a:rPr>
                              <m:t>/2</m:t>
                            </m:r>
                          </m:sup>
                        </m:sSubSup>
                        <m:r>
                          <a:rPr lang="en-US" altLang="ja-JP" sz="4400" b="0" i="1">
                            <a:latin typeface="Cambria Math" panose="02040503050406030204" pitchFamily="18" charset="0"/>
                          </a:rPr>
                          <m:t> −</m:t>
                        </m:r>
                        <m:r>
                          <a:rPr lang="en-US" altLang="ja-JP" sz="4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Sup>
                          <m:sSubSupPr>
                            <m:ctrlPr>
                              <a:rPr lang="en-US" altLang="ja-JP" sz="4400" b="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ja-JP" sz="4400" b="0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ja-JP" sz="4400" b="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altLang="ja-JP" sz="4400" b="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ja-JP" sz="4400" b="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ja-JP" sz="4400" b="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ja-JP" sz="4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ja-JP" sz="44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∆</m:t>
                            </m:r>
                            <m:r>
                              <a:rPr lang="en-US" altLang="ja-JP" sz="44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ja-JP" sz="4400" b="0" i="1">
                                <a:latin typeface="Cambria Math" panose="02040503050406030204" pitchFamily="18" charset="0"/>
                              </a:rPr>
                              <m:t>/2</m:t>
                            </m:r>
                          </m:sup>
                        </m:sSubSup>
                      </m:num>
                      <m:den>
                        <m:r>
                          <a:rPr lang="en-US" altLang="ja-JP" sz="4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altLang="ja-JP" sz="4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den>
                    </m:f>
                  </m:oMath>
                </a14:m>
                <a:endParaRPr kumimoji="1" lang="ja-JP" altLang="en-US" sz="4400" dirty="0"/>
              </a:p>
            </p:txBody>
          </p:sp>
        </mc:Choice>
        <mc:Fallback xmlns="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DDF84906-C055-417E-B222-16B58148F3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06585" y="1522297"/>
                <a:ext cx="6530830" cy="4442276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855404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341DBA5-2B70-4984-815F-52A314276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Time Update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71AF128-88E6-48F6-B30B-D3AA7F2B35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0506" y="1000125"/>
            <a:ext cx="8662988" cy="5337175"/>
          </a:xfrm>
        </p:spPr>
        <p:txBody>
          <a:bodyPr/>
          <a:lstStyle/>
          <a:p>
            <a:r>
              <a:rPr kumimoji="1" lang="en-US" altLang="ja-JP" dirty="0"/>
              <a:t>Apply “Numerical calculation method” to differential equations of 2D simulation.</a:t>
            </a:r>
          </a:p>
          <a:p>
            <a:endParaRPr lang="en-US" altLang="ja-JP" b="1" dirty="0"/>
          </a:p>
          <a:p>
            <a:endParaRPr lang="en-US" altLang="ja-JP" dirty="0"/>
          </a:p>
          <a:p>
            <a:endParaRPr lang="en-US" altLang="ja-JP" dirty="0"/>
          </a:p>
          <a:p>
            <a:r>
              <a:rPr lang="en-US" altLang="ja-JP" dirty="0"/>
              <a:t>these are calculation functions for time updates in the script.</a:t>
            </a:r>
            <a:endParaRPr lang="en-US" altLang="ja-JP" b="1" dirty="0"/>
          </a:p>
          <a:p>
            <a:pPr lvl="1"/>
            <a:endParaRPr lang="en-US" altLang="ja-JP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1DC0536B-66B2-4BC3-804C-5D5562E645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095" y="4968792"/>
            <a:ext cx="8484036" cy="161933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四角形: 角を丸くする 5">
                <a:extLst>
                  <a:ext uri="{FF2B5EF4-FFF2-40B4-BE49-F238E27FC236}">
                    <a16:creationId xmlns:a16="http://schemas.microsoft.com/office/drawing/2014/main" id="{032B17DA-9987-4D5B-B497-3B38D8A1814C}"/>
                  </a:ext>
                </a:extLst>
              </p:cNvPr>
              <p:cNvSpPr/>
              <p:nvPr/>
            </p:nvSpPr>
            <p:spPr bwMode="auto">
              <a:xfrm>
                <a:off x="2618100" y="2054278"/>
                <a:ext cx="3907799" cy="1781079"/>
              </a:xfrm>
              <a:prstGeom prst="roundRect">
                <a:avLst/>
              </a:prstGeom>
              <a:solidFill>
                <a:schemeClr val="accent3">
                  <a:lumMod val="85000"/>
                </a:schemeClr>
              </a:solidFill>
              <a:ln w="28575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ja-JP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ja-JP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num>
                        <m:den>
                          <m:r>
                            <a:rPr lang="ja-JP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altLang="ja-JP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ja-JP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ja-JP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num>
                        <m:den>
                          <m:r>
                            <a:rPr lang="ja-JP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en-US" altLang="ja-JP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ja-JP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num>
                        <m:den>
                          <m:r>
                            <a:rPr lang="ja-JP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altLang="ja-JP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ja-JP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num>
                        <m:den>
                          <m:r>
                            <a:rPr lang="ja-JP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altLang="ja-JP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ja-JP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num>
                        <m:den>
                          <m:r>
                            <a:rPr lang="ja-JP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altLang="ja-JP" i="1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p>
                        <m:sSup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altLang="ja-JP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f>
                        <m:f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ja-JP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num>
                        <m:den>
                          <m:r>
                            <a:rPr lang="ja-JP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 −</m:t>
                      </m:r>
                      <m:sSup>
                        <m:sSup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f>
                        <m:f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ja-JP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num>
                        <m:den>
                          <m:r>
                            <a:rPr lang="ja-JP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ja-JP" altLang="en-US" dirty="0">
                  <a:latin typeface="Arial" charset="0"/>
                </a:endParaRPr>
              </a:p>
            </p:txBody>
          </p:sp>
        </mc:Choice>
        <mc:Fallback>
          <p:sp>
            <p:nvSpPr>
              <p:cNvPr id="6" name="四角形: 角を丸くする 5">
                <a:extLst>
                  <a:ext uri="{FF2B5EF4-FFF2-40B4-BE49-F238E27FC236}">
                    <a16:creationId xmlns:a16="http://schemas.microsoft.com/office/drawing/2014/main" id="{032B17DA-9987-4D5B-B497-3B38D8A181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618100" y="2054278"/>
                <a:ext cx="3907799" cy="1781079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28575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677639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四角形: 角を丸くする 5">
            <a:extLst>
              <a:ext uri="{FF2B5EF4-FFF2-40B4-BE49-F238E27FC236}">
                <a16:creationId xmlns:a16="http://schemas.microsoft.com/office/drawing/2014/main" id="{969C67BC-E6AA-4D66-AE21-BA5F833C3B95}"/>
              </a:ext>
            </a:extLst>
          </p:cNvPr>
          <p:cNvSpPr/>
          <p:nvPr/>
        </p:nvSpPr>
        <p:spPr bwMode="auto">
          <a:xfrm>
            <a:off x="342899" y="4829177"/>
            <a:ext cx="8355013" cy="1662112"/>
          </a:xfrm>
          <a:prstGeom prst="roundRect">
            <a:avLst/>
          </a:prstGeom>
          <a:solidFill>
            <a:srgbClr val="BBE0E3">
              <a:alpha val="4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50" charset="-128"/>
            </a:endParaRPr>
          </a:p>
        </p:txBody>
      </p:sp>
      <p:sp>
        <p:nvSpPr>
          <p:cNvPr id="5" name="四角形: 角を丸くする 4">
            <a:extLst>
              <a:ext uri="{FF2B5EF4-FFF2-40B4-BE49-F238E27FC236}">
                <a16:creationId xmlns:a16="http://schemas.microsoft.com/office/drawing/2014/main" id="{076AA968-E99A-447C-8291-4C139A4F7C2E}"/>
              </a:ext>
            </a:extLst>
          </p:cNvPr>
          <p:cNvSpPr/>
          <p:nvPr/>
        </p:nvSpPr>
        <p:spPr bwMode="auto">
          <a:xfrm>
            <a:off x="342899" y="981075"/>
            <a:ext cx="8355013" cy="3319463"/>
          </a:xfrm>
          <a:prstGeom prst="roundRect">
            <a:avLst/>
          </a:prstGeom>
          <a:solidFill>
            <a:srgbClr val="BBE0E3">
              <a:alpha val="4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50" charset="-128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712C73AE-671E-4696-A3CD-A845131D7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Parameters</a:t>
            </a:r>
            <a:endParaRPr kumimoji="1" lang="ja-JP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E1634C2E-76E9-46AD-9499-A6AEFBB3A8B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052514"/>
                <a:ext cx="8229600" cy="2666999"/>
              </a:xfrm>
            </p:spPr>
            <p:txBody>
              <a:bodyPr/>
              <a:lstStyle/>
              <a:p>
                <a:r>
                  <a:rPr kumimoji="1" lang="en-US" altLang="ja-JP" dirty="0"/>
                  <a:t>Given parameters</a:t>
                </a:r>
              </a:p>
              <a:p>
                <a:pPr marL="0" indent="0">
                  <a:spcBef>
                    <a:spcPct val="0"/>
                  </a:spcBef>
                  <a:buNone/>
                </a:pPr>
                <a:r>
                  <a:rPr kumimoji="0" lang="ja-JP" altLang="en-US" sz="2400" b="0" dirty="0">
                    <a:latin typeface="Arial" charset="0"/>
                  </a:rPr>
                  <a:t>・</a:t>
                </a:r>
                <a14:m>
                  <m:oMath xmlns:m="http://schemas.openxmlformats.org/officeDocument/2006/math">
                    <m:r>
                      <a:rPr kumimoji="0" lang="en-US" altLang="ja-JP" sz="2400" b="0" i="1">
                        <a:latin typeface="Cambria Math" panose="02040503050406030204" pitchFamily="18" charset="0"/>
                      </a:rPr>
                      <m:t>𝑁𝑥</m:t>
                    </m:r>
                    <m:r>
                      <a:rPr kumimoji="0" lang="en-US" altLang="ja-JP" sz="2400" b="0" i="1">
                        <a:latin typeface="Cambria Math" panose="02040503050406030204" pitchFamily="18" charset="0"/>
                      </a:rPr>
                      <m:t>, </m:t>
                    </m:r>
                    <m:r>
                      <a:rPr kumimoji="0" lang="en-US" altLang="ja-JP" sz="2400" b="0" i="1">
                        <a:latin typeface="Cambria Math" panose="02040503050406030204" pitchFamily="18" charset="0"/>
                      </a:rPr>
                      <m:t>𝑁𝑦</m:t>
                    </m:r>
                    <m:r>
                      <a:rPr kumimoji="0" lang="en-US" altLang="ja-JP" sz="2400" b="0" i="1">
                        <a:latin typeface="Cambria Math" panose="02040503050406030204" pitchFamily="18" charset="0"/>
                      </a:rPr>
                      <m:t>=300, 300</m:t>
                    </m:r>
                  </m:oMath>
                </a14:m>
                <a:r>
                  <a:rPr kumimoji="0" lang="en-US" altLang="ja-JP" sz="2400" b="0" dirty="0">
                    <a:latin typeface="Arial" charset="0"/>
                  </a:rPr>
                  <a:t> (number of grid points of x or y)</a:t>
                </a:r>
              </a:p>
              <a:p>
                <a:pPr marL="0" indent="0">
                  <a:buNone/>
                </a:pPr>
                <a:r>
                  <a:rPr kumimoji="0" lang="ja-JP" altLang="en-US" sz="2400" b="0" dirty="0">
                    <a:latin typeface="Arial" charset="0"/>
                  </a:rPr>
                  <a:t>・</a:t>
                </a:r>
                <a14:m>
                  <m:oMath xmlns:m="http://schemas.openxmlformats.org/officeDocument/2006/math">
                    <m:r>
                      <a:rPr lang="en-US" altLang="ja-JP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altLang="ja-JP" sz="24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altLang="ja-JP" sz="24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,∆</m:t>
                    </m:r>
                    <m:r>
                      <a:rPr lang="en-US" altLang="ja-JP" sz="24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altLang="ja-JP" sz="24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ja-JP" sz="24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𝑑𝑥</m:t>
                    </m:r>
                    <m:r>
                      <a:rPr lang="en-US" altLang="ja-JP" sz="24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altLang="ja-JP" sz="24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𝑑𝑦</m:t>
                    </m:r>
                    <m:r>
                      <a:rPr lang="en-US" altLang="ja-JP" sz="24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=2.0, 2.0</m:t>
                    </m:r>
                  </m:oMath>
                </a14:m>
                <a:endParaRPr kumimoji="0" lang="en-US" altLang="ja-JP" sz="2400" b="0" dirty="0">
                  <a:latin typeface="Arial" charset="0"/>
                </a:endParaRPr>
              </a:p>
              <a:p>
                <a:pPr marL="0" indent="0">
                  <a:buNone/>
                </a:pPr>
                <a:r>
                  <a:rPr lang="ja-JP" altLang="en-US" sz="2400" dirty="0">
                    <a:latin typeface="Arial" charset="0"/>
                  </a:rPr>
                  <a:t>・</a:t>
                </a:r>
                <a14:m>
                  <m:oMath xmlns:m="http://schemas.openxmlformats.org/officeDocument/2006/math">
                    <m:r>
                      <a:rPr lang="en-US" altLang="ja-JP" sz="2400" b="0" i="1">
                        <a:latin typeface="Cambria Math" panose="02040503050406030204" pitchFamily="18" charset="0"/>
                      </a:rPr>
                      <m:t>𝑐𝑣</m:t>
                    </m:r>
                    <m:r>
                      <a:rPr lang="en-US" altLang="ja-JP" sz="2400" b="0" i="1">
                        <a:latin typeface="Cambria Math" panose="02040503050406030204" pitchFamily="18" charset="0"/>
                      </a:rPr>
                      <m:t>=5.0</m:t>
                    </m:r>
                  </m:oMath>
                </a14:m>
                <a:endParaRPr kumimoji="0" lang="en-US" altLang="ja-JP" sz="2400" b="0" dirty="0">
                  <a:latin typeface="Arial" charset="0"/>
                </a:endParaRPr>
              </a:p>
              <a:p>
                <a:pPr marL="0" indent="0">
                  <a:buNone/>
                </a:pPr>
                <a:r>
                  <a:rPr lang="ja-JP" altLang="en-US" sz="2400" dirty="0">
                    <a:latin typeface="Arial" charset="0"/>
                  </a:rPr>
                  <a:t>・</a:t>
                </a:r>
                <a14:m>
                  <m:oMath xmlns:m="http://schemas.openxmlformats.org/officeDocument/2006/math">
                    <m:r>
                      <a:rPr lang="en-US" altLang="ja-JP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altLang="ja-JP" sz="2400" b="0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ja-JP" sz="2400" b="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sz="2400" b="0" i="1">
                        <a:latin typeface="Cambria Math" panose="02040503050406030204" pitchFamily="18" charset="0"/>
                      </a:rPr>
                      <m:t>𝑑𝑡</m:t>
                    </m:r>
                    <m:r>
                      <a:rPr lang="en-US" altLang="ja-JP" sz="2400" b="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sz="2400" b="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2400" b="0" i="1">
                            <a:latin typeface="Cambria Math" panose="02040503050406030204" pitchFamily="18" charset="0"/>
                          </a:rPr>
                          <m:t>𝑑𝑥</m:t>
                        </m:r>
                      </m:num>
                      <m:den>
                        <m:r>
                          <a:rPr lang="en-US" altLang="ja-JP" sz="2400" b="0" i="1">
                            <a:latin typeface="Cambria Math" panose="02040503050406030204" pitchFamily="18" charset="0"/>
                          </a:rPr>
                          <m:t>10.0</m:t>
                        </m:r>
                      </m:den>
                    </m:f>
                    <m:r>
                      <a:rPr lang="en-US" altLang="ja-JP" sz="2400" b="0" i="1">
                        <a:latin typeface="Cambria Math" panose="02040503050406030204" pitchFamily="18" charset="0"/>
                      </a:rPr>
                      <m:t>=0.2</m:t>
                    </m:r>
                  </m:oMath>
                </a14:m>
                <a:endParaRPr kumimoji="0" lang="en-US" altLang="ja-JP" sz="2400" b="0" dirty="0">
                  <a:latin typeface="Arial" charset="0"/>
                </a:endParaRPr>
              </a:p>
              <a:p>
                <a:pPr marL="0" indent="0">
                  <a:buNone/>
                </a:pPr>
                <a:r>
                  <a:rPr lang="ja-JP" altLang="en-US" sz="2400" dirty="0">
                    <a:latin typeface="Arial" charset="0"/>
                  </a:rPr>
                  <a:t>・</a:t>
                </a:r>
                <a14:m>
                  <m:oMath xmlns:m="http://schemas.openxmlformats.org/officeDocument/2006/math">
                    <m:r>
                      <a:rPr lang="en-US" altLang="ja-JP" sz="2400" b="0" i="1">
                        <a:latin typeface="Cambria Math" panose="02040503050406030204" pitchFamily="18" charset="0"/>
                      </a:rPr>
                      <m:t>𝑡𝑜𝑡𝑎</m:t>
                    </m:r>
                    <m:sSub>
                      <m:sSubPr>
                        <m:ctrlPr>
                          <a:rPr lang="en-US" altLang="ja-JP" sz="24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b="0" i="1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altLang="ja-JP" sz="2400" b="0" i="1">
                            <a:latin typeface="Cambria Math" panose="02040503050406030204" pitchFamily="18" charset="0"/>
                          </a:rPr>
                          <m:t>𝑠𝑡𝑒𝑝</m:t>
                        </m:r>
                      </m:sub>
                    </m:sSub>
                    <m:r>
                      <a:rPr lang="en-US" altLang="ja-JP" sz="2400" b="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ja-JP" sz="2400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ja-JP" sz="2400" b="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ja-JP" sz="2400" b="0" i="1">
                                <a:latin typeface="Cambria Math" panose="02040503050406030204" pitchFamily="18" charset="0"/>
                              </a:rPr>
                              <m:t>𝑑𝑥</m:t>
                            </m:r>
                            <m:r>
                              <a:rPr lang="en-US" altLang="ja-JP" sz="24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×</m:t>
                            </m:r>
                            <m:r>
                              <a:rPr lang="en-US" altLang="ja-JP" sz="2400" b="0" i="1">
                                <a:latin typeface="Cambria Math" panose="02040503050406030204" pitchFamily="18" charset="0"/>
                              </a:rPr>
                              <m:t>𝑁𝑥</m:t>
                            </m:r>
                          </m:num>
                          <m:den>
                            <m:r>
                              <a:rPr lang="en-US" altLang="ja-JP" sz="2400" b="0" i="1">
                                <a:latin typeface="Cambria Math" panose="02040503050406030204" pitchFamily="18" charset="0"/>
                              </a:rPr>
                              <m:t>𝑐𝑣</m:t>
                            </m:r>
                            <m:r>
                              <a:rPr lang="en-US" altLang="ja-JP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×</m:t>
                            </m:r>
                            <m:r>
                              <a:rPr lang="en-US" altLang="ja-JP" sz="2400" b="0" i="1"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den>
                        </m:f>
                      </m:e>
                    </m:d>
                    <m:r>
                      <a:rPr lang="en-US" altLang="ja-JP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ja-JP" sz="24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2=1200</m:t>
                    </m:r>
                  </m:oMath>
                </a14:m>
                <a:br>
                  <a:rPr lang="en-US" altLang="ja-JP" dirty="0">
                    <a:latin typeface="Arial" charset="0"/>
                  </a:rPr>
                </a:br>
                <a:endParaRPr lang="en-US" altLang="ja-JP" dirty="0">
                  <a:latin typeface="Arial" charset="0"/>
                </a:endParaRPr>
              </a:p>
              <a:p>
                <a:pPr marL="0" indent="0">
                  <a:buNone/>
                </a:pPr>
                <a:endParaRPr lang="en-US" altLang="ja-JP" sz="1050" dirty="0">
                  <a:latin typeface="Arial" charset="0"/>
                </a:endParaRPr>
              </a:p>
              <a:p>
                <a:r>
                  <a:rPr lang="en-US" altLang="ja-JP" dirty="0">
                    <a:latin typeface="Arial" charset="0"/>
                  </a:rPr>
                  <a:t>Given Electric Field to point [1, 1]</a:t>
                </a:r>
              </a:p>
              <a:p>
                <a:pPr marL="0" indent="0">
                  <a:buNone/>
                </a:pPr>
                <a:r>
                  <a:rPr kumimoji="0" lang="ja-JP" altLang="en-US" sz="2400" b="0" dirty="0"/>
                  <a:t>・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ja-JP" sz="24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altLang="ja-JP" sz="2400" b="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kumimoji="0" lang="en-US" altLang="ja-JP" sz="2400" b="0" i="1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 kumimoji="0" lang="en-US" altLang="ja-JP" sz="2400" b="0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kumimoji="0" lang="en-US" altLang="ja-JP" sz="2400" b="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0" lang="en-US" altLang="ja-JP" sz="2400" b="0"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kumimoji="0" lang="en-US" altLang="ja-JP" sz="2400" b="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0" lang="en-US" altLang="ja-JP" sz="2400" b="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kumimoji="0" lang="en-US" altLang="ja-JP" sz="2400" b="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kumimoji="0" lang="en-US" altLang="ja-JP" sz="2400" b="0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p>
                                <m:r>
                                  <a:rPr kumimoji="0" lang="en-US" altLang="ja-JP" sz="2400" b="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kumimoji="0" lang="en-US" altLang="ja-JP" sz="2400" b="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kumimoji="0" lang="en-US" altLang="ja-JP" sz="24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kumimoji="0" lang="en-US" altLang="ja-JP" sz="2400" b="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kumimoji="0" lang="en-US" altLang="ja-JP" sz="2400" b="0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kumimoji="0" lang="en-US" altLang="ja-JP" sz="2400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0" lang="en-US" altLang="ja-JP" sz="2400" b="0" i="1">
                                            <a:latin typeface="Cambria Math" panose="02040503050406030204" pitchFamily="18" charset="0"/>
                                          </a:rPr>
                                          <m:t>𝜏</m:t>
                                        </m:r>
                                      </m:e>
                                      <m:sub>
                                        <m:r>
                                          <a:rPr kumimoji="0" lang="en-US" altLang="ja-JP" sz="2400" b="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kumimoji="0" lang="en-US" altLang="ja-JP" sz="2400" b="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</m:func>
                  </m:oMath>
                </a14:m>
                <a:br>
                  <a:rPr kumimoji="0" lang="en-US" altLang="ja-JP" sz="2400" b="0" dirty="0">
                    <a:latin typeface="Arial" charset="0"/>
                  </a:rPr>
                </a:br>
                <a14:m>
                  <m:oMath xmlns:m="http://schemas.openxmlformats.org/officeDocument/2006/math">
                    <m:r>
                      <a:rPr lang="ja-JP" altLang="en-US" sz="2400" dirty="0">
                        <a:latin typeface="Cambria Math" panose="02040503050406030204" pitchFamily="18" charset="0"/>
                      </a:rPr>
                      <m:t>・</m:t>
                    </m:r>
                    <m:r>
                      <a:rPr lang="en-US" altLang="ja-JP" sz="2400" b="0" i="1" dirty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ja-JP" sz="2400" b="0" i="1" dirty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sz="2400" b="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2400" b="0" i="1" dirty="0">
                            <a:latin typeface="Cambria Math" panose="02040503050406030204" pitchFamily="18" charset="0"/>
                          </a:rPr>
                          <m:t>2.0</m:t>
                        </m:r>
                      </m:num>
                      <m:den>
                        <m:sSub>
                          <m:sSubPr>
                            <m:ctrlPr>
                              <a:rPr lang="en-US" altLang="ja-JP" sz="2400" b="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400" b="0" i="1" dirty="0"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en-US" altLang="ja-JP" sz="2400" b="0" i="1" dirty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altLang="ja-JP" sz="2400" b="0" i="1" dirty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ja-JP" sz="2400" b="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b="0" i="1" dirty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altLang="ja-JP" sz="2400" b="0" i="1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ja-JP" sz="2400" b="0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sz="2400" b="0" i="1" dirty="0">
                        <a:latin typeface="Cambria Math" panose="02040503050406030204" pitchFamily="18" charset="0"/>
                      </a:rPr>
                      <m:t>𝑑𝑡</m:t>
                    </m:r>
                    <m:r>
                      <a:rPr lang="en-US" altLang="ja-JP" sz="2400" b="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×400=80</m:t>
                    </m:r>
                  </m:oMath>
                </a14:m>
                <a:r>
                  <a:rPr kumimoji="0" lang="en-US" altLang="ja-JP" sz="2400" b="0" dirty="0">
                    <a:latin typeface="Arial" charset="0"/>
                  </a:rPr>
                  <a:t> </a:t>
                </a:r>
                <a:endParaRPr kumimoji="0" lang="ja-JP" altLang="en-US" sz="2400" b="0" dirty="0">
                  <a:latin typeface="Arial" charset="0"/>
                </a:endParaRPr>
              </a:p>
              <a:p>
                <a:endParaRPr kumimoji="1" lang="ja-JP" altLang="en-US" dirty="0"/>
              </a:p>
            </p:txBody>
          </p:sp>
        </mc:Choice>
        <mc:Fallback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E1634C2E-76E9-46AD-9499-A6AEFBB3A8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052514"/>
                <a:ext cx="8229600" cy="2666999"/>
              </a:xfrm>
              <a:blipFill>
                <a:blip r:embed="rId2"/>
                <a:stretch>
                  <a:fillRect l="-1704" t="-2975" b="-10022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706746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64EC893-A454-4EB9-A563-0586945676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Result</a:t>
            </a:r>
            <a:endParaRPr kumimoji="1" lang="ja-JP" altLang="en-US" dirty="0"/>
          </a:p>
        </p:txBody>
      </p:sp>
      <p:pic>
        <p:nvPicPr>
          <p:cNvPr id="8" name="fig">
            <a:hlinkClick r:id="" action="ppaction://media"/>
            <a:extLst>
              <a:ext uri="{FF2B5EF4-FFF2-40B4-BE49-F238E27FC236}">
                <a16:creationId xmlns:a16="http://schemas.microsoft.com/office/drawing/2014/main" id="{E97373CD-52A6-4753-AF51-402BD1ED4CBC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57200" y="1911350"/>
            <a:ext cx="8229600" cy="4629150"/>
          </a:xfr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99403B9A-9BE1-4DC1-9BEB-C3304B99D5B8}"/>
              </a:ext>
            </a:extLst>
          </p:cNvPr>
          <p:cNvSpPr txBox="1"/>
          <p:nvPr/>
        </p:nvSpPr>
        <p:spPr>
          <a:xfrm>
            <a:off x="1548468" y="914826"/>
            <a:ext cx="606929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/>
              <a:t>Boundary condition: </a:t>
            </a:r>
          </a:p>
          <a:p>
            <a:r>
              <a:rPr kumimoji="1" lang="en-US" altLang="ja-JP" sz="2400" b="1" dirty="0" err="1"/>
              <a:t>Ez</a:t>
            </a:r>
            <a:r>
              <a:rPr kumimoji="1" lang="en-US" altLang="ja-JP" sz="2400" b="1" dirty="0"/>
              <a:t> values at every side of this area are 0</a:t>
            </a:r>
            <a:endParaRPr kumimoji="1" lang="ja-JP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802295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96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ED774D2-412F-4B05-9721-E48521C112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Result</a:t>
            </a:r>
            <a:endParaRPr kumimoji="1" lang="ja-JP" altLang="en-US" dirty="0"/>
          </a:p>
        </p:txBody>
      </p:sp>
      <p:pic>
        <p:nvPicPr>
          <p:cNvPr id="8" name="fig_colorbar">
            <a:hlinkClick r:id="" action="ppaction://media"/>
            <a:extLst>
              <a:ext uri="{FF2B5EF4-FFF2-40B4-BE49-F238E27FC236}">
                <a16:creationId xmlns:a16="http://schemas.microsoft.com/office/drawing/2014/main" id="{2DE487E2-E314-4690-B103-6D10D6F64092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57200" y="1911349"/>
            <a:ext cx="8229600" cy="4629150"/>
          </a:xfr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18B1A499-4603-4BA7-8EE6-471DB07568F2}"/>
              </a:ext>
            </a:extLst>
          </p:cNvPr>
          <p:cNvSpPr txBox="1"/>
          <p:nvPr/>
        </p:nvSpPr>
        <p:spPr>
          <a:xfrm>
            <a:off x="1548468" y="914826"/>
            <a:ext cx="606929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/>
              <a:t>Boundary condition: </a:t>
            </a:r>
          </a:p>
          <a:p>
            <a:r>
              <a:rPr kumimoji="1" lang="en-US" altLang="ja-JP" sz="2400" b="1" dirty="0" err="1"/>
              <a:t>Ez</a:t>
            </a:r>
            <a:r>
              <a:rPr kumimoji="1" lang="en-US" altLang="ja-JP" sz="2400" b="1" dirty="0"/>
              <a:t> values at every side of this area are 0</a:t>
            </a:r>
            <a:endParaRPr kumimoji="1" lang="ja-JP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024354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96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E9B87F7-D928-468B-A15A-F9BFB8C9E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sz="3200" dirty="0"/>
              <a:t>Charged </a:t>
            </a:r>
            <a:r>
              <a:rPr lang="en-US" altLang="ja-JP" sz="3200" dirty="0" err="1"/>
              <a:t>Practile</a:t>
            </a:r>
            <a:r>
              <a:rPr lang="en-US" altLang="ja-JP" sz="3200" dirty="0"/>
              <a:t> Trajectory Simulations</a:t>
            </a:r>
            <a:endParaRPr kumimoji="1" lang="ja-JP" altLang="en-US" sz="3200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75EB9D6-5EA1-4A43-8C2F-0B2363BF58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Solve the equation of motion for charged particle</a:t>
            </a:r>
          </a:p>
          <a:p>
            <a:endParaRPr kumimoji="1" lang="en-US" altLang="ja-JP" dirty="0"/>
          </a:p>
          <a:p>
            <a:endParaRPr lang="en-US" altLang="ja-JP" dirty="0"/>
          </a:p>
          <a:p>
            <a:pPr marL="0" indent="0">
              <a:buNone/>
            </a:pPr>
            <a:endParaRPr lang="en-US" altLang="ja-JP" dirty="0"/>
          </a:p>
          <a:p>
            <a:r>
              <a:rPr kumimoji="1" lang="en-US" altLang="ja-JP" dirty="0"/>
              <a:t>There are some </a:t>
            </a:r>
            <a:r>
              <a:rPr lang="en-US" altLang="ja-JP" dirty="0"/>
              <a:t>numerical calculation</a:t>
            </a:r>
            <a:r>
              <a:rPr kumimoji="1" lang="en-US" altLang="ja-JP" dirty="0"/>
              <a:t> methods to solve this equation.</a:t>
            </a:r>
          </a:p>
          <a:p>
            <a:pPr lvl="1"/>
            <a:r>
              <a:rPr lang="en-US" altLang="ja-JP" dirty="0"/>
              <a:t>Euler method</a:t>
            </a:r>
          </a:p>
          <a:p>
            <a:pPr lvl="1"/>
            <a:r>
              <a:rPr kumimoji="1" lang="en-US" altLang="ja-JP" dirty="0"/>
              <a:t>Runge-</a:t>
            </a:r>
            <a:r>
              <a:rPr kumimoji="1" lang="en-US" altLang="ja-JP" dirty="0" err="1"/>
              <a:t>Kutta</a:t>
            </a:r>
            <a:r>
              <a:rPr kumimoji="1" lang="en-US" altLang="ja-JP" dirty="0"/>
              <a:t> method</a:t>
            </a:r>
            <a:endParaRPr kumimoji="1" lang="ja-JP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8FCC0261-520C-45ED-B43C-E50CC9C22186}"/>
                  </a:ext>
                </a:extLst>
              </p:cNvPr>
              <p:cNvSpPr txBox="1"/>
              <p:nvPr/>
            </p:nvSpPr>
            <p:spPr>
              <a:xfrm>
                <a:off x="1623005" y="2297040"/>
                <a:ext cx="5897990" cy="1525802"/>
              </a:xfrm>
              <a:prstGeom prst="rect">
                <a:avLst/>
              </a:prstGeom>
              <a:noFill/>
              <a:ln w="28575">
                <a:solidFill>
                  <a:schemeClr val="accent2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𝑚</m:t>
                      </m:r>
                      <m:f>
                        <m:fPr>
                          <m:ctrlP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kumimoji="1" lang="en-US" altLang="ja-JP" sz="2400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  <m:d>
                            <m:dPr>
                              <m:ctrlPr>
                                <a:rPr kumimoji="1" lang="en-US" altLang="ja-JP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ja-JP" sz="2400" b="1" i="1" smtClean="0">
                          <a:latin typeface="Cambria Math" panose="02040503050406030204" pitchFamily="18" charset="0"/>
                        </a:rPr>
                        <m:t>𝑬</m:t>
                      </m:r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ja-JP" sz="2400" b="1" i="1" smtClean="0">
                          <a:latin typeface="Cambria Math" panose="02040503050406030204" pitchFamily="18" charset="0"/>
                        </a:rPr>
                        <m:t>𝒗</m:t>
                      </m:r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kumimoji="1" lang="en-US" altLang="ja-JP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𝑩</m:t>
                      </m:r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ja-JP" sz="240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kumimoji="1" lang="en-US" altLang="ja-JP" sz="2400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  <m:d>
                            <m:dPr>
                              <m:ctrlP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2400" b="1" i="1" smtClean="0">
                          <a:latin typeface="Cambria Math" panose="02040503050406030204" pitchFamily="18" charset="0"/>
                        </a:rPr>
                        <m:t>𝒗</m:t>
                      </m:r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ja-JP" altLang="en-US" sz="2400" dirty="0"/>
              </a:p>
            </p:txBody>
          </p:sp>
        </mc:Choice>
        <mc:Fallback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8FCC0261-520C-45ED-B43C-E50CC9C221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3005" y="2297040"/>
                <a:ext cx="5897990" cy="152580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28575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62866663"/>
      </p:ext>
    </p:extLst>
  </p:cSld>
  <p:clrMapOvr>
    <a:masterClrMapping/>
  </p:clrMapOvr>
</p:sld>
</file>

<file path=ppt/theme/theme1.xml><?xml version="1.0" encoding="utf-8"?>
<a:theme xmlns:a="http://schemas.openxmlformats.org/drawingml/2006/main" name="ワークショップ2006template_ver5">
  <a:themeElements>
    <a:clrScheme name="ワークショップ2006template_ver5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ワークショップ2006template_ver5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ja-JP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50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ja-JP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50" charset="-128"/>
          </a:defRPr>
        </a:defPPr>
      </a:lstStyle>
    </a:lnDef>
  </a:objectDefaults>
  <a:extraClrSchemeLst>
    <a:extraClrScheme>
      <a:clrScheme name="ワークショップ2006template_ver5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ワークショップ2006template_ver5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ワークショップ2006template_ver5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ワークショップ2006template_ver5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ワークショップ2006template_ver5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ワークショップ2006template_ver5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ワークショップ2006template_ver5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ワークショップ2006template_ver5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ワークショップ2006template_ver5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ワークショップ2006template_ver5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ワークショップ2006template_ver5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ワークショップ2006template_ver5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presen_061124</Template>
  <TotalTime>24233</TotalTime>
  <Words>757</Words>
  <Application>Microsoft Office PowerPoint</Application>
  <PresentationFormat>画面に合わせる (4:3)</PresentationFormat>
  <Paragraphs>106</Paragraphs>
  <Slides>15</Slides>
  <Notes>8</Notes>
  <HiddenSlides>0</HiddenSlides>
  <MMClips>9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15</vt:i4>
      </vt:variant>
    </vt:vector>
  </HeadingPairs>
  <TitlesOfParts>
    <vt:vector size="22" baseType="lpstr">
      <vt:lpstr>HGS行書体</vt:lpstr>
      <vt:lpstr>ＭＳ Ｐゴシック</vt:lpstr>
      <vt:lpstr>Arial</vt:lpstr>
      <vt:lpstr>Calibri</vt:lpstr>
      <vt:lpstr>Cambria Math</vt:lpstr>
      <vt:lpstr>Times New Roman</vt:lpstr>
      <vt:lpstr>ワークショップ2006template_ver5</vt:lpstr>
      <vt:lpstr>Space Electromagnetic Field Simulation</vt:lpstr>
      <vt:lpstr>Introduction</vt:lpstr>
      <vt:lpstr>2D Propagation Simulation</vt:lpstr>
      <vt:lpstr>Numerical Calculation Method</vt:lpstr>
      <vt:lpstr>Time Update</vt:lpstr>
      <vt:lpstr>Parameters</vt:lpstr>
      <vt:lpstr>Result</vt:lpstr>
      <vt:lpstr>Result</vt:lpstr>
      <vt:lpstr>Charged Practile Trajectory Simulations</vt:lpstr>
      <vt:lpstr>Euler Method</vt:lpstr>
      <vt:lpstr>Runge-Kutta Method</vt:lpstr>
      <vt:lpstr>Parameters</vt:lpstr>
      <vt:lpstr>Result - Comparison</vt:lpstr>
      <vt:lpstr>Result – Comparison2</vt:lpstr>
      <vt:lpstr>Result – Comparison3</vt:lpstr>
    </vt:vector>
  </TitlesOfParts>
  <Company> 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スライド 1</dc:title>
  <dc:creator>B4-2</dc:creator>
  <cp:lastModifiedBy>高松　稜</cp:lastModifiedBy>
  <cp:revision>2210</cp:revision>
  <dcterms:created xsi:type="dcterms:W3CDTF">2008-10-24T03:31:19Z</dcterms:created>
  <dcterms:modified xsi:type="dcterms:W3CDTF">2023-02-15T15:11:40Z</dcterms:modified>
</cp:coreProperties>
</file>